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413" r:id="rId2"/>
    <p:sldId id="260" r:id="rId3"/>
    <p:sldId id="381" r:id="rId4"/>
    <p:sldId id="262" r:id="rId5"/>
    <p:sldId id="384" r:id="rId6"/>
    <p:sldId id="421" r:id="rId7"/>
    <p:sldId id="263" r:id="rId8"/>
    <p:sldId id="385" r:id="rId9"/>
    <p:sldId id="265" r:id="rId10"/>
    <p:sldId id="386" r:id="rId11"/>
    <p:sldId id="401" r:id="rId12"/>
    <p:sldId id="403" r:id="rId13"/>
    <p:sldId id="402" r:id="rId14"/>
    <p:sldId id="269" r:id="rId15"/>
    <p:sldId id="267" r:id="rId16"/>
    <p:sldId id="268" r:id="rId17"/>
    <p:sldId id="387" r:id="rId18"/>
    <p:sldId id="271" r:id="rId19"/>
    <p:sldId id="420" r:id="rId20"/>
    <p:sldId id="272" r:id="rId21"/>
    <p:sldId id="414" r:id="rId22"/>
    <p:sldId id="409" r:id="rId23"/>
    <p:sldId id="274" r:id="rId24"/>
    <p:sldId id="411" r:id="rId25"/>
    <p:sldId id="410" r:id="rId26"/>
    <p:sldId id="302" r:id="rId27"/>
    <p:sldId id="303" r:id="rId28"/>
    <p:sldId id="382" r:id="rId29"/>
    <p:sldId id="416" r:id="rId30"/>
    <p:sldId id="276" r:id="rId31"/>
    <p:sldId id="310" r:id="rId32"/>
    <p:sldId id="307" r:id="rId33"/>
    <p:sldId id="278" r:id="rId34"/>
    <p:sldId id="280" r:id="rId35"/>
    <p:sldId id="281" r:id="rId36"/>
    <p:sldId id="308" r:id="rId37"/>
    <p:sldId id="282" r:id="rId38"/>
    <p:sldId id="311" r:id="rId39"/>
    <p:sldId id="283" r:id="rId40"/>
    <p:sldId id="284" r:id="rId41"/>
    <p:sldId id="285" r:id="rId42"/>
    <p:sldId id="309" r:id="rId43"/>
    <p:sldId id="286" r:id="rId44"/>
    <p:sldId id="287" r:id="rId45"/>
    <p:sldId id="418" r:id="rId46"/>
    <p:sldId id="419" r:id="rId47"/>
    <p:sldId id="383" r:id="rId48"/>
    <p:sldId id="288" r:id="rId49"/>
    <p:sldId id="306" r:id="rId50"/>
    <p:sldId id="389" r:id="rId51"/>
    <p:sldId id="390" r:id="rId52"/>
    <p:sldId id="392" r:id="rId53"/>
    <p:sldId id="393" r:id="rId54"/>
    <p:sldId id="395" r:id="rId55"/>
    <p:sldId id="312" r:id="rId56"/>
    <p:sldId id="417" r:id="rId57"/>
    <p:sldId id="319" r:id="rId58"/>
    <p:sldId id="396" r:id="rId59"/>
    <p:sldId id="397" r:id="rId60"/>
    <p:sldId id="314" r:id="rId61"/>
    <p:sldId id="399" r:id="rId62"/>
    <p:sldId id="298" r:id="rId63"/>
    <p:sldId id="299" r:id="rId64"/>
    <p:sldId id="300" r:id="rId65"/>
    <p:sldId id="388" r:id="rId66"/>
    <p:sldId id="270"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3366"/>
    <a:srgbClr val="0070C0"/>
    <a:srgbClr val="FFFFFF"/>
    <a:srgbClr val="4472C4"/>
    <a:srgbClr val="2E4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224" autoAdjust="0"/>
    <p:restoredTop sz="75441" autoAdjust="0"/>
  </p:normalViewPr>
  <p:slideViewPr>
    <p:cSldViewPr snapToGrid="0">
      <p:cViewPr varScale="1">
        <p:scale>
          <a:sx n="103" d="100"/>
          <a:sy n="103" d="100"/>
        </p:scale>
        <p:origin x="126" y="264"/>
      </p:cViewPr>
      <p:guideLst>
        <p:guide orient="horz" pos="2160"/>
        <p:guide pos="3840"/>
      </p:guideLst>
    </p:cSldViewPr>
  </p:slideViewPr>
  <p:outlineViewPr>
    <p:cViewPr>
      <p:scale>
        <a:sx n="33" d="100"/>
        <a:sy n="33" d="100"/>
      </p:scale>
      <p:origin x="0" y="-18348"/>
    </p:cViewPr>
  </p:outlineViewPr>
  <p:notesTextViewPr>
    <p:cViewPr>
      <p:scale>
        <a:sx n="1" d="1"/>
        <a:sy n="1" d="1"/>
      </p:scale>
      <p:origin x="0" y="0"/>
    </p:cViewPr>
  </p:notesTextViewPr>
  <p:sorterViewPr>
    <p:cViewPr varScale="1">
      <p:scale>
        <a:sx n="1" d="1"/>
        <a:sy n="1" d="1"/>
      </p:scale>
      <p:origin x="0" y="-27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8A6B3-B28F-4EA9-A693-331C21EB272B}" type="datetimeFigureOut">
              <a:rPr lang="zh-CN" altLang="en-US" smtClean="0"/>
              <a:t>2023-03-16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43F37-2748-4905-A8B9-FDF00943D166}" type="slidenum">
              <a:rPr lang="zh-CN" altLang="en-US" smtClean="0"/>
              <a:t>‹#›</a:t>
            </a:fld>
            <a:endParaRPr lang="zh-CN" altLang="en-US"/>
          </a:p>
        </p:txBody>
      </p:sp>
    </p:spTree>
    <p:extLst>
      <p:ext uri="{BB962C8B-B14F-4D97-AF65-F5344CB8AC3E}">
        <p14:creationId xmlns:p14="http://schemas.microsoft.com/office/powerpoint/2010/main" val="23772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图片来源：</a:t>
            </a:r>
            <a:r>
              <a:rPr lang="en-US" altLang="zh-CN" dirty="0"/>
              <a:t>http://faculty.irsc.edu/FACULTY/TFischer/bio%201%20files/membrane%20transport.jpg</a:t>
            </a:r>
          </a:p>
          <a:p>
            <a:pPr eaLnBrk="1" hangingPunct="1"/>
            <a:r>
              <a:rPr lang="en-US" altLang="zh-CN" dirty="0"/>
              <a:t>http://www.nature.com/scitable/content/membrane-transport-into-and-out-of-the-14713129</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a:t>
            </a:fld>
            <a:endParaRPr lang="zh-CN" altLang="en-US"/>
          </a:p>
        </p:txBody>
      </p:sp>
    </p:spTree>
    <p:extLst>
      <p:ext uri="{BB962C8B-B14F-4D97-AF65-F5344CB8AC3E}">
        <p14:creationId xmlns:p14="http://schemas.microsoft.com/office/powerpoint/2010/main" val="4039788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676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30</a:t>
            </a:fld>
            <a:endParaRPr lang="zh-CN" altLang="en-US"/>
          </a:p>
        </p:txBody>
      </p:sp>
    </p:spTree>
    <p:extLst>
      <p:ext uri="{BB962C8B-B14F-4D97-AF65-F5344CB8AC3E}">
        <p14:creationId xmlns:p14="http://schemas.microsoft.com/office/powerpoint/2010/main" val="3710237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乌本苷抑制钠钾泵作用机制：乌本苷</a:t>
            </a:r>
            <a:r>
              <a:rPr lang="en-US" altLang="zh-CN" dirty="0"/>
              <a:t>(ouabain),</a:t>
            </a:r>
            <a:r>
              <a:rPr lang="zh-CN" altLang="en-US" dirty="0"/>
              <a:t>地高辛</a:t>
            </a:r>
            <a:r>
              <a:rPr lang="en-US" altLang="zh-CN" dirty="0"/>
              <a:t>(digoxin)</a:t>
            </a:r>
            <a:r>
              <a:rPr lang="zh-CN" altLang="en-US" dirty="0"/>
              <a:t>等强心剂能抑制心肌细胞</a:t>
            </a:r>
            <a:r>
              <a:rPr lang="en-US" altLang="zh-CN" dirty="0"/>
              <a:t>Na+-K+</a:t>
            </a:r>
            <a:r>
              <a:rPr lang="zh-CN" altLang="en-US" dirty="0"/>
              <a:t>泵的活性</a:t>
            </a:r>
            <a:r>
              <a:rPr lang="en-US" altLang="zh-CN" dirty="0"/>
              <a:t>;</a:t>
            </a:r>
            <a:r>
              <a:rPr lang="zh-CN" altLang="en-US" dirty="0"/>
              <a:t>从而降低钠钙交换器效率</a:t>
            </a:r>
            <a:r>
              <a:rPr lang="en-US" altLang="zh-CN" dirty="0"/>
              <a:t>,</a:t>
            </a:r>
            <a:r>
              <a:rPr lang="zh-CN" altLang="en-US" dirty="0"/>
              <a:t>使内流钙离子增多</a:t>
            </a:r>
            <a:r>
              <a:rPr lang="en-US" altLang="zh-CN" dirty="0"/>
              <a:t>,</a:t>
            </a:r>
            <a:r>
              <a:rPr lang="zh-CN" altLang="en-US" dirty="0"/>
              <a:t>加强心肌收缩</a:t>
            </a:r>
            <a:r>
              <a:rPr lang="en-US" altLang="zh-CN" dirty="0"/>
              <a:t>,</a:t>
            </a:r>
            <a:r>
              <a:rPr lang="zh-CN" altLang="en-US" dirty="0"/>
              <a:t>因而具有强心作用</a:t>
            </a:r>
            <a:r>
              <a:rPr lang="en-US" altLang="zh-CN" dirty="0"/>
              <a:t>. </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31</a:t>
            </a:fld>
            <a:endParaRPr lang="zh-CN" altLang="en-US"/>
          </a:p>
        </p:txBody>
      </p:sp>
    </p:spTree>
    <p:extLst>
      <p:ext uri="{BB962C8B-B14F-4D97-AF65-F5344CB8AC3E}">
        <p14:creationId xmlns:p14="http://schemas.microsoft.com/office/powerpoint/2010/main" val="393620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71C28AAB-36FB-43B5-AFCE-6320BD615B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a:extLst>
              <a:ext uri="{FF2B5EF4-FFF2-40B4-BE49-F238E27FC236}">
                <a16:creationId xmlns:a16="http://schemas.microsoft.com/office/drawing/2014/main" id="{8C7FAAFA-C4D5-49FA-A527-767341C2A9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在 细胞内侧</a:t>
            </a:r>
            <a:r>
              <a:rPr lang="en-US" altLang="zh-CN"/>
              <a:t>α </a:t>
            </a:r>
            <a:r>
              <a:rPr lang="zh-CN" altLang="en-US"/>
              <a:t>亚基与</a:t>
            </a:r>
            <a:r>
              <a:rPr lang="en-US" altLang="zh-CN"/>
              <a:t>Na+ </a:t>
            </a:r>
            <a:r>
              <a:rPr lang="zh-CN" altLang="en-US"/>
              <a:t>相结合促进</a:t>
            </a:r>
            <a:r>
              <a:rPr lang="en-US" altLang="zh-CN"/>
              <a:t>ATP </a:t>
            </a:r>
            <a:r>
              <a:rPr lang="zh-CN" altLang="en-US"/>
              <a:t>水解，</a:t>
            </a:r>
            <a:r>
              <a:rPr lang="en-US" altLang="zh-CN"/>
              <a:t>α </a:t>
            </a:r>
            <a:r>
              <a:rPr lang="zh-CN" altLang="en-US"/>
              <a:t>亚基 上的一个天冬氨酸残基磷酸化引起</a:t>
            </a:r>
            <a:r>
              <a:rPr lang="en-US" altLang="zh-CN"/>
              <a:t>α </a:t>
            </a:r>
            <a:r>
              <a:rPr lang="zh-CN" altLang="en-US"/>
              <a:t>亚基构象发生变 化，将</a:t>
            </a:r>
            <a:r>
              <a:rPr lang="en-US" altLang="zh-CN"/>
              <a:t>Na+ </a:t>
            </a:r>
            <a:r>
              <a:rPr lang="zh-CN" altLang="en-US"/>
              <a:t>泵出细胞，同时细胞外的</a:t>
            </a:r>
            <a:r>
              <a:rPr lang="en-US" altLang="zh-CN"/>
              <a:t>K+ </a:t>
            </a:r>
            <a:r>
              <a:rPr lang="zh-CN" altLang="en-US"/>
              <a:t>与</a:t>
            </a:r>
            <a:r>
              <a:rPr lang="en-US" altLang="zh-CN"/>
              <a:t>α </a:t>
            </a:r>
            <a:r>
              <a:rPr lang="zh-CN" altLang="en-US"/>
              <a:t>亚基的另 一位点结合，使其去磷酸化，</a:t>
            </a:r>
            <a:r>
              <a:rPr lang="en-US" altLang="zh-CN"/>
              <a:t>α </a:t>
            </a:r>
            <a:r>
              <a:rPr lang="zh-CN" altLang="en-US"/>
              <a:t>亚基构象再度发生变化 将</a:t>
            </a:r>
            <a:r>
              <a:rPr lang="en-US" altLang="zh-CN"/>
              <a:t>K+ </a:t>
            </a:r>
            <a:r>
              <a:rPr lang="zh-CN" altLang="en-US"/>
              <a:t>泵入细胞，完成整个循环。从整个转运过程可以 看出，</a:t>
            </a:r>
            <a:r>
              <a:rPr lang="en-US" altLang="zh-CN"/>
              <a:t>α </a:t>
            </a:r>
            <a:r>
              <a:rPr lang="zh-CN" altLang="en-US"/>
              <a:t>亚基的磷酸化发生在</a:t>
            </a:r>
            <a:r>
              <a:rPr lang="en-US" altLang="zh-CN"/>
              <a:t>Na+ </a:t>
            </a:r>
            <a:r>
              <a:rPr lang="zh-CN" altLang="en-US"/>
              <a:t>结合后，而去磷酸化 则发生在</a:t>
            </a:r>
            <a:r>
              <a:rPr lang="en-US" altLang="zh-CN"/>
              <a:t>K+ </a:t>
            </a:r>
            <a:r>
              <a:rPr lang="zh-CN" altLang="en-US"/>
              <a:t>结合后。</a:t>
            </a:r>
            <a:r>
              <a:rPr lang="en-US" altLang="zh-CN"/>
              <a:t>Na+ </a:t>
            </a:r>
            <a:r>
              <a:rPr lang="zh-CN" altLang="en-US"/>
              <a:t>依赖性的磷酸化和</a:t>
            </a:r>
            <a:r>
              <a:rPr lang="en-US" altLang="zh-CN"/>
              <a:t>K+ </a:t>
            </a:r>
            <a:r>
              <a:rPr lang="zh-CN" altLang="en-US"/>
              <a:t>依赖性 的去磷酸化引起</a:t>
            </a:r>
            <a:r>
              <a:rPr lang="en-US" altLang="zh-CN"/>
              <a:t>Na+-K+ </a:t>
            </a:r>
            <a:r>
              <a:rPr lang="zh-CN" altLang="en-US"/>
              <a:t>泵构象发生有序变化，每秒钟可 发生</a:t>
            </a:r>
            <a:r>
              <a:rPr lang="en-US" altLang="zh-CN"/>
              <a:t>1 000 </a:t>
            </a:r>
            <a:r>
              <a:rPr lang="zh-CN" altLang="en-US"/>
              <a:t>次左右。此外，每个循环消耗一个</a:t>
            </a:r>
            <a:r>
              <a:rPr lang="en-US" altLang="zh-CN"/>
              <a:t>ATP </a:t>
            </a:r>
            <a:r>
              <a:rPr lang="zh-CN" altLang="en-US"/>
              <a:t>分子， 可以逆着电化学梯度泵出</a:t>
            </a:r>
            <a:r>
              <a:rPr lang="en-US" altLang="zh-CN"/>
              <a:t>3 </a:t>
            </a:r>
            <a:r>
              <a:rPr lang="zh-CN" altLang="en-US"/>
              <a:t>个</a:t>
            </a:r>
            <a:r>
              <a:rPr lang="en-US" altLang="zh-CN"/>
              <a:t>Na+ </a:t>
            </a:r>
            <a:r>
              <a:rPr lang="zh-CN" altLang="en-US"/>
              <a:t>和泵入</a:t>
            </a:r>
            <a:r>
              <a:rPr lang="en-US" altLang="zh-CN"/>
              <a:t>2 </a:t>
            </a:r>
            <a:r>
              <a:rPr lang="zh-CN" altLang="en-US"/>
              <a:t>个</a:t>
            </a:r>
            <a:r>
              <a:rPr lang="en-US" altLang="zh-CN"/>
              <a:t>K+</a:t>
            </a:r>
            <a:endParaRPr lang="zh-CN" altLang="en-US"/>
          </a:p>
        </p:txBody>
      </p:sp>
      <p:sp>
        <p:nvSpPr>
          <p:cNvPr id="34820" name="灯片编号占位符 3">
            <a:extLst>
              <a:ext uri="{FF2B5EF4-FFF2-40B4-BE49-F238E27FC236}">
                <a16:creationId xmlns:a16="http://schemas.microsoft.com/office/drawing/2014/main" id="{B17228FE-18E5-4788-A623-17133DF130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9F489A0-FECE-4779-AAB8-69A54B4E23C1}" type="slidenum">
              <a:rPr lang="zh-CN" altLang="en-US"/>
              <a:pPr>
                <a:spcBef>
                  <a:spcPct val="0"/>
                </a:spcBef>
              </a:pPr>
              <a:t>32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DE117CB3-3F3A-4957-9B2F-EE5852C27F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a:extLst>
              <a:ext uri="{FF2B5EF4-FFF2-40B4-BE49-F238E27FC236}">
                <a16:creationId xmlns:a16="http://schemas.microsoft.com/office/drawing/2014/main" id="{479F0A27-F27C-4E29-82C7-E89F4C889D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36868" name="灯片编号占位符 3">
            <a:extLst>
              <a:ext uri="{FF2B5EF4-FFF2-40B4-BE49-F238E27FC236}">
                <a16:creationId xmlns:a16="http://schemas.microsoft.com/office/drawing/2014/main" id="{3F80C9E9-53EC-4D41-A0E6-0A990DA3EA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89844F3-C14D-4889-BDB6-F085BA23F28C}" type="slidenum">
              <a:rPr lang="zh-CN" altLang="en-US" smtClean="0"/>
              <a:pPr>
                <a:spcBef>
                  <a:spcPct val="0"/>
                </a:spcBef>
              </a:pPr>
              <a:t>33</a:t>
            </a:fld>
            <a:endParaRPr lang="zh-CN" altLang="en-US"/>
          </a:p>
        </p:txBody>
      </p:sp>
    </p:spTree>
    <p:extLst>
      <p:ext uri="{BB962C8B-B14F-4D97-AF65-F5344CB8AC3E}">
        <p14:creationId xmlns:p14="http://schemas.microsoft.com/office/powerpoint/2010/main" val="2329316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34</a:t>
            </a:fld>
            <a:endParaRPr lang="zh-CN" altLang="en-US"/>
          </a:p>
        </p:txBody>
      </p:sp>
    </p:spTree>
    <p:extLst>
      <p:ext uri="{BB962C8B-B14F-4D97-AF65-F5344CB8AC3E}">
        <p14:creationId xmlns:p14="http://schemas.microsoft.com/office/powerpoint/2010/main" val="1439776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35</a:t>
            </a:fld>
            <a:endParaRPr lang="zh-CN" altLang="en-US"/>
          </a:p>
        </p:txBody>
      </p:sp>
    </p:spTree>
    <p:extLst>
      <p:ext uri="{BB962C8B-B14F-4D97-AF65-F5344CB8AC3E}">
        <p14:creationId xmlns:p14="http://schemas.microsoft.com/office/powerpoint/2010/main" val="1106073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37</a:t>
            </a:fld>
            <a:endParaRPr lang="zh-CN" altLang="en-US"/>
          </a:p>
        </p:txBody>
      </p:sp>
    </p:spTree>
    <p:extLst>
      <p:ext uri="{BB962C8B-B14F-4D97-AF65-F5344CB8AC3E}">
        <p14:creationId xmlns:p14="http://schemas.microsoft.com/office/powerpoint/2010/main" val="4273292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39</a:t>
            </a:fld>
            <a:endParaRPr lang="zh-CN" altLang="en-US"/>
          </a:p>
        </p:txBody>
      </p:sp>
    </p:spTree>
    <p:extLst>
      <p:ext uri="{BB962C8B-B14F-4D97-AF65-F5344CB8AC3E}">
        <p14:creationId xmlns:p14="http://schemas.microsoft.com/office/powerpoint/2010/main" val="2601352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40</a:t>
            </a:fld>
            <a:endParaRPr lang="zh-CN" altLang="en-US"/>
          </a:p>
        </p:txBody>
      </p:sp>
    </p:spTree>
    <p:extLst>
      <p:ext uri="{BB962C8B-B14F-4D97-AF65-F5344CB8AC3E}">
        <p14:creationId xmlns:p14="http://schemas.microsoft.com/office/powerpoint/2010/main" val="317953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85AB6513-A78E-4DBE-AB74-05DE2DEC6D0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2E904DBC-B6A6-4FBA-8B7F-06A37A8463F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Figure 8-1 </a:t>
            </a:r>
            <a:r>
              <a:rPr lang="en-US" altLang="zh-CN" b="1" dirty="0"/>
              <a:t>Transport Processes Within a Composite Eukaryotic Cell. </a:t>
            </a:r>
            <a:r>
              <a:rPr lang="en-US" altLang="zh-CN" dirty="0"/>
              <a:t>The molecules and ions shown</a:t>
            </a:r>
          </a:p>
          <a:p>
            <a:r>
              <a:rPr lang="en-US" altLang="zh-CN" dirty="0"/>
              <a:t>in this composite plant/animal cell are some of the many kinds of solutes that are transported across the</a:t>
            </a:r>
          </a:p>
          <a:p>
            <a:r>
              <a:rPr lang="en-US" altLang="zh-CN" dirty="0"/>
              <a:t>membranes of eukaryotic cells. The enlargements depict a small portion of a mitochondrion (upper right) and a</a:t>
            </a:r>
          </a:p>
          <a:p>
            <a:r>
              <a:rPr lang="en-US" altLang="zh-CN" dirty="0"/>
              <a:t>chloroplast (lower left), illustrating the pumping of protons across membranes during electron transport and the</a:t>
            </a:r>
          </a:p>
          <a:p>
            <a:r>
              <a:rPr lang="en-US" altLang="zh-CN" dirty="0"/>
              <a:t>use of the resulting electrochemical potential to drive ATP synthesis in these organelles.</a:t>
            </a:r>
            <a:endParaRPr lang="zh-CN" altLang="en-US" dirty="0"/>
          </a:p>
        </p:txBody>
      </p:sp>
      <p:sp>
        <p:nvSpPr>
          <p:cNvPr id="8196" name="灯片编号占位符 3">
            <a:extLst>
              <a:ext uri="{FF2B5EF4-FFF2-40B4-BE49-F238E27FC236}">
                <a16:creationId xmlns:a16="http://schemas.microsoft.com/office/drawing/2014/main" id="{F0C724F1-E578-4AB3-899F-371A6DAA91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B8B3CFC-EB6F-4CA9-A8F3-645622058D17}" type="slidenum">
              <a:rPr lang="zh-CN" altLang="en-US" smtClean="0"/>
              <a:pPr/>
              <a:t>2</a:t>
            </a:fld>
            <a:endParaRPr lang="zh-CN" altLang="en-US"/>
          </a:p>
        </p:txBody>
      </p:sp>
    </p:spTree>
    <p:extLst>
      <p:ext uri="{BB962C8B-B14F-4D97-AF65-F5344CB8AC3E}">
        <p14:creationId xmlns:p14="http://schemas.microsoft.com/office/powerpoint/2010/main" val="1416606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63EAB4E2-5460-4CC5-9E9F-B99D5F02A9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a:extLst>
              <a:ext uri="{FF2B5EF4-FFF2-40B4-BE49-F238E27FC236}">
                <a16:creationId xmlns:a16="http://schemas.microsoft.com/office/drawing/2014/main" id="{D64F5AAC-CBA3-4F93-BFC4-A0937789CF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http://ajrccm.atsjournals.org/content/168/8/918/F2.expansion</a:t>
            </a:r>
            <a:endParaRPr lang="zh-CN" altLang="en-US"/>
          </a:p>
        </p:txBody>
      </p:sp>
      <p:sp>
        <p:nvSpPr>
          <p:cNvPr id="48132" name="灯片编号占位符 3">
            <a:extLst>
              <a:ext uri="{FF2B5EF4-FFF2-40B4-BE49-F238E27FC236}">
                <a16:creationId xmlns:a16="http://schemas.microsoft.com/office/drawing/2014/main" id="{AE2333B7-94C4-4892-9BE8-9F2E3465BA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D8191EC-E3BE-4321-97AC-0192208E0E15}" type="slidenum">
              <a:rPr lang="zh-CN" altLang="en-US" smtClean="0"/>
              <a:pPr>
                <a:spcBef>
                  <a:spcPct val="0"/>
                </a:spcBef>
              </a:pPr>
              <a:t>43</a:t>
            </a:fld>
            <a:endParaRPr lang="zh-CN" altLang="en-US"/>
          </a:p>
        </p:txBody>
      </p:sp>
    </p:spTree>
    <p:extLst>
      <p:ext uri="{BB962C8B-B14F-4D97-AF65-F5344CB8AC3E}">
        <p14:creationId xmlns:p14="http://schemas.microsoft.com/office/powerpoint/2010/main" val="1998828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44</a:t>
            </a:fld>
            <a:endParaRPr lang="zh-CN" altLang="en-US"/>
          </a:p>
        </p:txBody>
      </p:sp>
    </p:spTree>
    <p:extLst>
      <p:ext uri="{BB962C8B-B14F-4D97-AF65-F5344CB8AC3E}">
        <p14:creationId xmlns:p14="http://schemas.microsoft.com/office/powerpoint/2010/main" val="2686738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759102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49</a:t>
            </a:fld>
            <a:endParaRPr lang="zh-CN" altLang="en-US"/>
          </a:p>
        </p:txBody>
      </p:sp>
    </p:spTree>
    <p:extLst>
      <p:ext uri="{BB962C8B-B14F-4D97-AF65-F5344CB8AC3E}">
        <p14:creationId xmlns:p14="http://schemas.microsoft.com/office/powerpoint/2010/main" val="2564931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52</a:t>
            </a:fld>
            <a:endParaRPr lang="zh-CN" altLang="en-US"/>
          </a:p>
        </p:txBody>
      </p:sp>
    </p:spTree>
    <p:extLst>
      <p:ext uri="{BB962C8B-B14F-4D97-AF65-F5344CB8AC3E}">
        <p14:creationId xmlns:p14="http://schemas.microsoft.com/office/powerpoint/2010/main" val="1481907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90325DFC-9CE6-4C65-9F79-91F06CEBD3F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a:extLst>
              <a:ext uri="{FF2B5EF4-FFF2-40B4-BE49-F238E27FC236}">
                <a16:creationId xmlns:a16="http://schemas.microsoft.com/office/drawing/2014/main" id="{8CCCC84E-2BFA-4EA9-A240-09737BB594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细胞膜表面</a:t>
            </a:r>
            <a:r>
              <a:rPr lang="en-US" altLang="zh-CN"/>
              <a:t>LDL</a:t>
            </a:r>
            <a:r>
              <a:rPr lang="zh-CN" altLang="en-US"/>
              <a:t>受体基因突变，导致</a:t>
            </a:r>
            <a:r>
              <a:rPr lang="en-US" altLang="zh-CN"/>
              <a:t>LDL</a:t>
            </a:r>
            <a:r>
              <a:rPr lang="zh-CN" altLang="en-US"/>
              <a:t>受体缺失或异常，体内低密度脂蛋白代谢障碍，血浆总胆固醇和低密度脂蛋白</a:t>
            </a:r>
            <a:r>
              <a:rPr lang="en-US" altLang="zh-CN"/>
              <a:t>-</a:t>
            </a:r>
            <a:r>
              <a:rPr lang="zh-CN" altLang="en-US"/>
              <a:t>胆固醇（</a:t>
            </a:r>
            <a:r>
              <a:rPr lang="en-US" altLang="zh-CN"/>
              <a:t>LDL-C</a:t>
            </a:r>
            <a:r>
              <a:rPr lang="zh-CN" altLang="en-US"/>
              <a:t>）水平升高。</a:t>
            </a:r>
            <a:endParaRPr lang="en-US" altLang="zh-CN"/>
          </a:p>
          <a:p>
            <a:r>
              <a:rPr lang="zh-CN" altLang="en-US"/>
              <a:t>家族性高胆固醇血症</a:t>
            </a:r>
            <a:r>
              <a:rPr lang="en-US" altLang="zh-CN"/>
              <a:t>(familial hypercholesterolemia)</a:t>
            </a:r>
            <a:r>
              <a:rPr lang="zh-CN" altLang="en-US"/>
              <a:t>是一罕见的遗传性疾病，有家族性的特征，患者本身低密度脂蛋白</a:t>
            </a:r>
            <a:r>
              <a:rPr lang="en-US" altLang="zh-CN"/>
              <a:t>(low density lipoprotein, LDL )</a:t>
            </a:r>
            <a:r>
              <a:rPr lang="zh-CN" altLang="en-US"/>
              <a:t>胆固醇数值异常超高，若为同合子患者时其低密度脂蛋白</a:t>
            </a:r>
            <a:r>
              <a:rPr lang="en-US" altLang="zh-CN"/>
              <a:t>(low density lipoprotein, LDL )</a:t>
            </a:r>
            <a:r>
              <a:rPr lang="zh-CN" altLang="en-US"/>
              <a:t>胆固醇数值是正常人的</a:t>
            </a:r>
            <a:r>
              <a:rPr lang="en-US" altLang="zh-CN"/>
              <a:t>4-6</a:t>
            </a:r>
            <a:r>
              <a:rPr lang="zh-CN" altLang="en-US"/>
              <a:t>倍，通常</a:t>
            </a:r>
            <a:r>
              <a:rPr lang="en-US" altLang="zh-CN"/>
              <a:t>LDL-C </a:t>
            </a:r>
            <a:r>
              <a:rPr lang="zh-CN" altLang="en-US"/>
              <a:t>为</a:t>
            </a:r>
            <a:r>
              <a:rPr lang="en-US" altLang="zh-CN"/>
              <a:t>500-1200 mg/dL</a:t>
            </a:r>
            <a:r>
              <a:rPr lang="zh-CN" altLang="en-US"/>
              <a:t>，甚至超过</a:t>
            </a:r>
            <a:r>
              <a:rPr lang="en-US" altLang="zh-CN"/>
              <a:t>700 mg/dL</a:t>
            </a:r>
            <a:r>
              <a:rPr lang="zh-CN" altLang="en-US"/>
              <a:t>，但三酸甘油酯</a:t>
            </a:r>
            <a:r>
              <a:rPr lang="en-US" altLang="zh-CN"/>
              <a:t>(triglycerides)</a:t>
            </a:r>
            <a:r>
              <a:rPr lang="zh-CN" altLang="en-US"/>
              <a:t>正常；也易于生命早期罹患心血管疾病。 因胆固醇沉淀而形成的黄色瘤</a:t>
            </a:r>
            <a:r>
              <a:rPr lang="en-US" altLang="zh-CN"/>
              <a:t>(Xanthomas)</a:t>
            </a:r>
            <a:r>
              <a:rPr lang="zh-CN" altLang="en-US"/>
              <a:t>经常会在生命早期中出现，局部性的分布于手肘</a:t>
            </a:r>
            <a:r>
              <a:rPr lang="en-US" altLang="zh-CN"/>
              <a:t>(elbows)</a:t>
            </a:r>
            <a:r>
              <a:rPr lang="zh-CN" altLang="en-US"/>
              <a:t>、 膝部</a:t>
            </a:r>
            <a:r>
              <a:rPr lang="en-US" altLang="zh-CN"/>
              <a:t>(knees)</a:t>
            </a:r>
            <a:r>
              <a:rPr lang="zh-CN" altLang="en-US"/>
              <a:t>以及手指间关节与阿基里氏腱</a:t>
            </a:r>
            <a:r>
              <a:rPr lang="en-US" altLang="zh-CN"/>
              <a:t>(Achilles tendons)</a:t>
            </a:r>
            <a:r>
              <a:rPr lang="zh-CN" altLang="en-US"/>
              <a:t>等位置。 　　该病的发病机制是细胞膜表面低密度脂蛋白受体 </a:t>
            </a:r>
            <a:r>
              <a:rPr lang="en-US" altLang="zh-CN"/>
              <a:t>(LDLR)</a:t>
            </a:r>
            <a:r>
              <a:rPr lang="zh-CN" altLang="en-US"/>
              <a:t>基因突变，导致</a:t>
            </a:r>
            <a:r>
              <a:rPr lang="en-US" altLang="zh-CN"/>
              <a:t>LDLR</a:t>
            </a:r>
            <a:r>
              <a:rPr lang="zh-CN" altLang="en-US"/>
              <a:t>缺如或异常，体内低密度 脂蛋白代谢障碍，血浆总胆固醇和低密度脂蛋白</a:t>
            </a:r>
            <a:r>
              <a:rPr lang="en-US" altLang="zh-CN"/>
              <a:t>-</a:t>
            </a:r>
            <a:r>
              <a:rPr lang="zh-CN" altLang="en-US"/>
              <a:t>胆固醇（</a:t>
            </a:r>
            <a:r>
              <a:rPr lang="en-US" altLang="zh-CN"/>
              <a:t>LDL-C</a:t>
            </a:r>
            <a:r>
              <a:rPr lang="zh-CN" altLang="en-US"/>
              <a:t>）水平升高。过量的</a:t>
            </a:r>
            <a:r>
              <a:rPr lang="en-US" altLang="zh-CN"/>
              <a:t>LDL-C</a:t>
            </a:r>
            <a:r>
              <a:rPr lang="zh-CN" altLang="en-US"/>
              <a:t>沉积于吞噬细胞和其它细胞，形成黄色瘤和粥样斑块，最终导致心血管疾病的发生。</a:t>
            </a:r>
          </a:p>
        </p:txBody>
      </p:sp>
      <p:sp>
        <p:nvSpPr>
          <p:cNvPr id="63492" name="灯片编号占位符 3">
            <a:extLst>
              <a:ext uri="{FF2B5EF4-FFF2-40B4-BE49-F238E27FC236}">
                <a16:creationId xmlns:a16="http://schemas.microsoft.com/office/drawing/2014/main" id="{8778C470-18A9-49BB-936E-9EB709DBF2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5D59AA4-AEB5-4C13-8738-276CF511F4FE}" type="slidenum">
              <a:rPr lang="zh-CN" altLang="en-US" smtClean="0"/>
              <a:pPr>
                <a:spcBef>
                  <a:spcPct val="0"/>
                </a:spcBef>
              </a:pPr>
              <a:t>57</a:t>
            </a:fld>
            <a:endParaRPr lang="zh-CN" altLang="en-US"/>
          </a:p>
        </p:txBody>
      </p:sp>
    </p:spTree>
    <p:extLst>
      <p:ext uri="{BB962C8B-B14F-4D97-AF65-F5344CB8AC3E}">
        <p14:creationId xmlns:p14="http://schemas.microsoft.com/office/powerpoint/2010/main" val="29431212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249F315C-CF65-4168-986A-7CD1CF85E3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a:extLst>
              <a:ext uri="{FF2B5EF4-FFF2-40B4-BE49-F238E27FC236}">
                <a16:creationId xmlns:a16="http://schemas.microsoft.com/office/drawing/2014/main" id="{74D93158-A76A-4B05-A2BB-879F9B5777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a:latin typeface="Arial" panose="020B0604020202020204" pitchFamily="34" charset="0"/>
              </a:rPr>
              <a:t>FIGURE 11-20a Membrane microdomains (rafts).</a:t>
            </a:r>
            <a:r>
              <a:rPr lang="en-US" altLang="zh-CN">
                <a:latin typeface="Arial" panose="020B0604020202020204" pitchFamily="34" charset="0"/>
              </a:rPr>
              <a:t> (a) Stable associations of sphingolipids and cholesterol in the outer leaflet produce a microdomain, slightly thicker than other membrane regions, that is enriched with specific types of membrane proteins. GPI-linked proteins are common in the outer leaflet of these rafts, and proteins with one or several covalently attached long-chain acyl groups are common in the inner leaflet. Caveolin is especially common in inwardly curved rafts called caveolae (see Figure 11-21). Proteins with attached prenyl groups (such as Ras; see Box 12-2) tend to be excluded from rafts. </a:t>
            </a:r>
          </a:p>
          <a:p>
            <a:endParaRPr lang="en-US" altLang="zh-CN"/>
          </a:p>
          <a:p>
            <a:r>
              <a:rPr lang="en-US" altLang="zh-CN" b="1">
                <a:latin typeface="Arial" panose="020B0604020202020204" pitchFamily="34" charset="0"/>
              </a:rPr>
              <a:t>FIGURE 11-21b Caveolin forces inward curvature of a membrane.</a:t>
            </a:r>
            <a:r>
              <a:rPr lang="en-US" altLang="zh-CN">
                <a:latin typeface="Arial" panose="020B0604020202020204" pitchFamily="34" charset="0"/>
              </a:rPr>
              <a:t> Caveolae are small invaginations in the plasma membrane, as seen in (b) Each caveolin monomer has a central hydrophobic domain and three long-chain acyl groups (red), which hold the molecule to the inside of the plasma membrane. When several caveolin dimers are concentrated in a small region (a raft), they force a curvature in the lipid bilayer, forming a caveola. Cholesterol molecules in the bilayer are shown in orange.</a:t>
            </a:r>
            <a:endParaRPr lang="zh-CN" altLang="en-US"/>
          </a:p>
        </p:txBody>
      </p:sp>
      <p:sp>
        <p:nvSpPr>
          <p:cNvPr id="82948" name="灯片编号占位符 3">
            <a:extLst>
              <a:ext uri="{FF2B5EF4-FFF2-40B4-BE49-F238E27FC236}">
                <a16:creationId xmlns:a16="http://schemas.microsoft.com/office/drawing/2014/main" id="{1CA52FFB-0293-48BB-A10B-255D073E5A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9BEBA80-EDB2-472F-A6F2-3627918B7C5E}" type="slidenum">
              <a:rPr lang="zh-CN" altLang="en-US" smtClean="0"/>
              <a:pPr/>
              <a:t>61</a:t>
            </a:fld>
            <a:endParaRPr lang="zh-CN" altLang="en-US"/>
          </a:p>
        </p:txBody>
      </p:sp>
    </p:spTree>
    <p:extLst>
      <p:ext uri="{BB962C8B-B14F-4D97-AF65-F5344CB8AC3E}">
        <p14:creationId xmlns:p14="http://schemas.microsoft.com/office/powerpoint/2010/main" val="2081296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a:extLst>
              <a:ext uri="{FF2B5EF4-FFF2-40B4-BE49-F238E27FC236}">
                <a16:creationId xmlns:a16="http://schemas.microsoft.com/office/drawing/2014/main" id="{10B24DC1-E6DA-405C-8DD4-830215755F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a:extLst>
              <a:ext uri="{FF2B5EF4-FFF2-40B4-BE49-F238E27FC236}">
                <a16:creationId xmlns:a16="http://schemas.microsoft.com/office/drawing/2014/main" id="{2023BFC0-EF6E-47A6-B734-325A82EFAB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http://www.pnas.org/content/102/8/2679/F1.expansion.html</a:t>
            </a:r>
          </a:p>
          <a:p>
            <a:endParaRPr lang="en-US" altLang="zh-CN"/>
          </a:p>
          <a:p>
            <a:r>
              <a:rPr lang="en-US" altLang="zh-CN"/>
              <a:t>CIE and CDE pathways. High [EGF] induces Ub modification of the EGFR, recognition by the UIMs of epsin and Eps15/R, and subsequent degradation. Low [EGF] promotes recognition by the classic AP2 cargo adaptor and internalization via clathrin-coated vesicles, leading to efficient signal transduction. Epsin and Eps15/R bind to each other and to other proteins to assist in the process. Binding motifs are color coded; ENTH, epsin N-terminal homology; Yxx0, tyrosine-based sorting signal.</a:t>
            </a:r>
          </a:p>
          <a:p>
            <a:endParaRPr lang="zh-CN" altLang="en-US"/>
          </a:p>
        </p:txBody>
      </p:sp>
      <p:sp>
        <p:nvSpPr>
          <p:cNvPr id="75780" name="灯片编号占位符 3">
            <a:extLst>
              <a:ext uri="{FF2B5EF4-FFF2-40B4-BE49-F238E27FC236}">
                <a16:creationId xmlns:a16="http://schemas.microsoft.com/office/drawing/2014/main" id="{A148509F-810A-4016-A4EF-6A09316F98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5D08028-F855-40E8-AA58-965E988E2A23}" type="slidenum">
              <a:rPr lang="zh-CN" altLang="en-US" smtClean="0"/>
              <a:pPr>
                <a:spcBef>
                  <a:spcPct val="0"/>
                </a:spcBef>
              </a:pPr>
              <a:t>63</a:t>
            </a:fld>
            <a:endParaRPr lang="zh-CN" altLang="en-US"/>
          </a:p>
        </p:txBody>
      </p:sp>
    </p:spTree>
    <p:extLst>
      <p:ext uri="{BB962C8B-B14F-4D97-AF65-F5344CB8AC3E}">
        <p14:creationId xmlns:p14="http://schemas.microsoft.com/office/powerpoint/2010/main" val="300361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5FD3DA11-F44D-4370-9434-28A445307F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a:extLst>
              <a:ext uri="{FF2B5EF4-FFF2-40B4-BE49-F238E27FC236}">
                <a16:creationId xmlns:a16="http://schemas.microsoft.com/office/drawing/2014/main" id="{56F20BCA-24DB-438C-9837-78B62B881E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7828" name="灯片编号占位符 3">
            <a:extLst>
              <a:ext uri="{FF2B5EF4-FFF2-40B4-BE49-F238E27FC236}">
                <a16:creationId xmlns:a16="http://schemas.microsoft.com/office/drawing/2014/main" id="{589B7B80-9841-4509-8DB7-4B194B0321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7F7C8DC-495E-4ED1-87E7-0F01E1C87A76}" type="slidenum">
              <a:rPr lang="zh-CN" altLang="en-US" smtClean="0"/>
              <a:pPr>
                <a:spcBef>
                  <a:spcPct val="0"/>
                </a:spcBef>
              </a:pPr>
              <a:t>64</a:t>
            </a:fld>
            <a:endParaRPr lang="zh-CN" altLang="en-US"/>
          </a:p>
        </p:txBody>
      </p:sp>
    </p:spTree>
    <p:extLst>
      <p:ext uri="{BB962C8B-B14F-4D97-AF65-F5344CB8AC3E}">
        <p14:creationId xmlns:p14="http://schemas.microsoft.com/office/powerpoint/2010/main" val="32607206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65</a:t>
            </a:fld>
            <a:endParaRPr lang="zh-CN" altLang="en-US"/>
          </a:p>
        </p:txBody>
      </p:sp>
    </p:spTree>
    <p:extLst>
      <p:ext uri="{BB962C8B-B14F-4D97-AF65-F5344CB8AC3E}">
        <p14:creationId xmlns:p14="http://schemas.microsoft.com/office/powerpoint/2010/main" val="3654488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801E89-30CB-4747-A8F4-3B3D441BB666}" type="slidenum">
              <a:rPr lang="zh-CN" altLang="en-US" smtClean="0"/>
              <a:pPr>
                <a:spcBef>
                  <a:spcPct val="0"/>
                </a:spcBef>
              </a:pPr>
              <a:t>4</a:t>
            </a:fld>
            <a:endParaRPr lang="zh-CN" altLang="en-US"/>
          </a:p>
        </p:txBody>
      </p:sp>
    </p:spTree>
    <p:extLst>
      <p:ext uri="{BB962C8B-B14F-4D97-AF65-F5344CB8AC3E}">
        <p14:creationId xmlns:p14="http://schemas.microsoft.com/office/powerpoint/2010/main" val="102864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DEFE1170-2EA0-4634-A6CC-202CCBA1A0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E735D97A-38D5-437E-8054-CC1082917F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 Diagrammatic representation of neuromuscular transmission. (1) Action potential arriving at nerve terminal triggers opening of voltage gated calcium channels (VGCCs) and entry of calcium. (2) Rise in intracellular calcium triggers release of packets of acetylcholine (ACh). (3) Interaction of ACh with ACh receptors (AChR) depolarises post-synaptic membrane. (4) Voltage gated sodium channels (VGSCs) open, triggering muscle action potential. (5) ACh esterase (AChE) breaks ACh into acetyl and choline, which are taken up by the nerve terminal to be reformed into ACh. (6) Opening of voltage gated potassium channels (VGKCs) repolarises nerve terminal. </a:t>
            </a:r>
          </a:p>
          <a:p>
            <a:endParaRPr lang="zh-CN" altLang="en-US"/>
          </a:p>
        </p:txBody>
      </p:sp>
      <p:sp>
        <p:nvSpPr>
          <p:cNvPr id="19460" name="灯片编号占位符 3">
            <a:extLst>
              <a:ext uri="{FF2B5EF4-FFF2-40B4-BE49-F238E27FC236}">
                <a16:creationId xmlns:a16="http://schemas.microsoft.com/office/drawing/2014/main" id="{14FB5322-18FC-4F96-9EDD-A658C88623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6A8375A1-77E3-4640-85E5-F532C5CD60D8}" type="slidenum">
              <a:rPr lang="zh-CN" altLang="en-US" smtClean="0">
                <a:latin typeface="Calibri" panose="020F0502020204030204" pitchFamily="34" charset="0"/>
                <a:ea typeface="宋体" panose="02010600030101010101" pitchFamily="2" charset="-122"/>
              </a:rPr>
              <a:pPr>
                <a:spcBef>
                  <a:spcPct val="0"/>
                </a:spcBef>
              </a:pPr>
              <a:t>12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98738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15</a:t>
            </a:fld>
            <a:endParaRPr lang="zh-CN" altLang="en-US"/>
          </a:p>
        </p:txBody>
      </p:sp>
    </p:spTree>
    <p:extLst>
      <p:ext uri="{BB962C8B-B14F-4D97-AF65-F5344CB8AC3E}">
        <p14:creationId xmlns:p14="http://schemas.microsoft.com/office/powerpoint/2010/main" val="390801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2C88ED89-5E0A-49D7-8F1A-9A56826C6B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741439B1-6E4C-4C83-8EB8-F319B92016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dirty="0">
                <a:latin typeface="Arial" panose="020B0604020202020204" pitchFamily="34" charset="0"/>
              </a:rPr>
              <a:t>FIGURE 11-29a Proposed structure of GLUT1.</a:t>
            </a:r>
            <a:r>
              <a:rPr lang="en-US" altLang="zh-CN" dirty="0">
                <a:latin typeface="Arial" panose="020B0604020202020204" pitchFamily="34" charset="0"/>
              </a:rPr>
              <a:t> (a) Transmembrane helices are represented here as oblique (angled) rows of three or four amino acid residues, each row depicting one turn of the </a:t>
            </a:r>
            <a:r>
              <a:rPr lang="en-US" altLang="zh-CN" dirty="0">
                <a:latin typeface="Symbol" panose="05050102010706020507" pitchFamily="18" charset="2"/>
                <a:sym typeface="Symbol" panose="05050102010706020507" pitchFamily="18" charset="2"/>
              </a:rPr>
              <a:t>α</a:t>
            </a:r>
            <a:r>
              <a:rPr lang="en-US" altLang="zh-CN" dirty="0">
                <a:latin typeface="Arial" panose="020B0604020202020204" pitchFamily="34" charset="0"/>
              </a:rPr>
              <a:t> helix. Nine of the 12 helices contain three or more polar or charged residues (blue or red), often separated by several hydrophobic residues (yellow). This representation of topology is not intended to represent three-dimensional structure.</a:t>
            </a:r>
          </a:p>
          <a:p>
            <a:endParaRPr lang="en-US" altLang="zh-CN" dirty="0">
              <a:latin typeface="Arial" panose="020B0604020202020204" pitchFamily="34" charset="0"/>
            </a:endParaRPr>
          </a:p>
          <a:p>
            <a:pPr algn="ctr">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4-5 GLUT1 </a:t>
            </a:r>
            <a:r>
              <a:rPr lang="zh-CN" altLang="en-US" sz="1400" b="1" dirty="0">
                <a:solidFill>
                  <a:srgbClr val="0033CC"/>
                </a:solidFill>
                <a:latin typeface="Arial" panose="020B0604020202020204" pitchFamily="34" charset="0"/>
                <a:ea typeface="微软雅黑" panose="020B0503020204020204" pitchFamily="34" charset="-122"/>
              </a:rPr>
              <a:t>的晶体结构（含</a:t>
            </a:r>
            <a:r>
              <a:rPr lang="en-US" altLang="zh-CN" sz="1400" b="1" dirty="0">
                <a:solidFill>
                  <a:srgbClr val="0033CC"/>
                </a:solidFill>
                <a:latin typeface="Arial" panose="020B0604020202020204" pitchFamily="34" charset="0"/>
                <a:ea typeface="微软雅黑" panose="020B0503020204020204" pitchFamily="34" charset="-122"/>
              </a:rPr>
              <a:t>N45T </a:t>
            </a:r>
            <a:r>
              <a:rPr lang="zh-CN" altLang="en-US" sz="1400" b="1" dirty="0">
                <a:solidFill>
                  <a:srgbClr val="0033CC"/>
                </a:solidFill>
                <a:latin typeface="Arial" panose="020B0604020202020204" pitchFamily="34" charset="0"/>
                <a:ea typeface="微软雅黑" panose="020B0503020204020204" pitchFamily="34" charset="-122"/>
              </a:rPr>
              <a:t>和</a:t>
            </a:r>
            <a:r>
              <a:rPr lang="en-US" altLang="zh-CN" sz="1400" b="1" dirty="0">
                <a:solidFill>
                  <a:srgbClr val="0033CC"/>
                </a:solidFill>
                <a:latin typeface="Arial" panose="020B0604020202020204" pitchFamily="34" charset="0"/>
                <a:ea typeface="微软雅黑" panose="020B0503020204020204" pitchFamily="34" charset="-122"/>
              </a:rPr>
              <a:t>E329Q </a:t>
            </a:r>
            <a:r>
              <a:rPr lang="zh-CN" altLang="en-US" sz="1400" b="1" dirty="0">
                <a:solidFill>
                  <a:srgbClr val="0033CC"/>
                </a:solidFill>
                <a:latin typeface="Arial" panose="020B0604020202020204" pitchFamily="34" charset="0"/>
                <a:ea typeface="微软雅黑" panose="020B0503020204020204" pitchFamily="34" charset="-122"/>
              </a:rPr>
              <a:t>突变）和转运葡糖糖的工作模型</a:t>
            </a:r>
          </a:p>
          <a:p>
            <a:pPr algn="ctr">
              <a:lnSpc>
                <a:spcPts val="2400"/>
              </a:lnSpc>
            </a:pPr>
            <a:r>
              <a:rPr lang="en-US" altLang="zh-CN" sz="1200" dirty="0">
                <a:latin typeface="Arial" panose="020B0604020202020204" pitchFamily="34" charset="0"/>
                <a:ea typeface="微软雅黑" panose="020B0503020204020204" pitchFamily="34" charset="-122"/>
              </a:rPr>
              <a:t>A. GLUT1 </a:t>
            </a:r>
            <a:r>
              <a:rPr lang="zh-CN" altLang="en-US" sz="1200" dirty="0">
                <a:latin typeface="Arial" panose="020B0604020202020204" pitchFamily="34" charset="0"/>
                <a:ea typeface="微软雅黑" panose="020B0503020204020204" pitchFamily="34" charset="-122"/>
              </a:rPr>
              <a:t>的三维晶体结构含</a:t>
            </a:r>
            <a:r>
              <a:rPr lang="en-US" altLang="zh-CN" sz="1200" dirty="0">
                <a:latin typeface="Arial" panose="020B0604020202020204" pitchFamily="34" charset="0"/>
                <a:ea typeface="微软雅黑" panose="020B0503020204020204" pitchFamily="34" charset="-122"/>
              </a:rPr>
              <a:t>12 </a:t>
            </a:r>
            <a:r>
              <a:rPr lang="zh-CN" altLang="en-US" sz="1200" dirty="0">
                <a:latin typeface="Arial" panose="020B0604020202020204" pitchFamily="34" charset="0"/>
                <a:ea typeface="微软雅黑" panose="020B0503020204020204" pitchFamily="34" charset="-122"/>
              </a:rPr>
              <a:t>个跨膜螺旋，组成</a:t>
            </a:r>
            <a:r>
              <a:rPr lang="en-US" altLang="zh-CN" sz="1200" dirty="0">
                <a:latin typeface="Arial" panose="020B0604020202020204" pitchFamily="34" charset="0"/>
                <a:ea typeface="微软雅黑" panose="020B0503020204020204" pitchFamily="34" charset="-122"/>
              </a:rPr>
              <a:t>N </a:t>
            </a:r>
            <a:r>
              <a:rPr lang="zh-CN" altLang="en-US" sz="1200" dirty="0">
                <a:latin typeface="Arial" panose="020B0604020202020204" pitchFamily="34" charset="0"/>
                <a:ea typeface="微软雅黑" panose="020B0503020204020204" pitchFamily="34" charset="-122"/>
              </a:rPr>
              <a:t>端和</a:t>
            </a:r>
            <a:r>
              <a:rPr lang="en-US" altLang="zh-CN" sz="1200" dirty="0">
                <a:latin typeface="Arial" panose="020B0604020202020204" pitchFamily="34" charset="0"/>
                <a:ea typeface="微软雅黑" panose="020B0503020204020204" pitchFamily="34" charset="-122"/>
              </a:rPr>
              <a:t>C </a:t>
            </a:r>
            <a:r>
              <a:rPr lang="zh-CN" altLang="en-US" sz="1200" dirty="0">
                <a:latin typeface="Arial" panose="020B0604020202020204" pitchFamily="34" charset="0"/>
                <a:ea typeface="微软雅黑" panose="020B0503020204020204" pitchFamily="34" charset="-122"/>
              </a:rPr>
              <a:t>端两个结构域。这种构象状态时，两个结构域之间的底物结合位点朝向胞质开放，呈现向内开放构象。跨膜区域</a:t>
            </a:r>
            <a:r>
              <a:rPr lang="en-US" altLang="zh-CN" sz="1200" dirty="0">
                <a:latin typeface="Arial" panose="020B0604020202020204" pitchFamily="34" charset="0"/>
                <a:ea typeface="微软雅黑" panose="020B0503020204020204" pitchFamily="34" charset="-122"/>
              </a:rPr>
              <a:t>TM1 </a:t>
            </a:r>
            <a:r>
              <a:rPr lang="zh-CN" altLang="en-US" sz="1200" dirty="0">
                <a:latin typeface="Arial" panose="020B0604020202020204" pitchFamily="34" charset="0"/>
                <a:ea typeface="微软雅黑" panose="020B0503020204020204" pitchFamily="34" charset="-122"/>
              </a:rPr>
              <a:t>和</a:t>
            </a:r>
            <a:r>
              <a:rPr lang="en-US" altLang="zh-CN" sz="1200" dirty="0">
                <a:latin typeface="Arial" panose="020B0604020202020204" pitchFamily="34" charset="0"/>
                <a:ea typeface="微软雅黑" panose="020B0503020204020204" pitchFamily="34" charset="-122"/>
              </a:rPr>
              <a:t>TM7 </a:t>
            </a:r>
            <a:r>
              <a:rPr lang="zh-CN" altLang="en-US" sz="1200" dirty="0">
                <a:latin typeface="Arial" panose="020B0604020202020204" pitchFamily="34" charset="0"/>
                <a:ea typeface="微软雅黑" panose="020B0503020204020204" pitchFamily="34" charset="-122"/>
              </a:rPr>
              <a:t>的胞外部分相互作用，封住了</a:t>
            </a:r>
            <a:r>
              <a:rPr lang="en-US" altLang="zh-CN" sz="1200" dirty="0">
                <a:latin typeface="Arial" panose="020B0604020202020204" pitchFamily="34" charset="0"/>
                <a:ea typeface="微软雅黑" panose="020B0503020204020204" pitchFamily="34" charset="-122"/>
              </a:rPr>
              <a:t>GLUT1 </a:t>
            </a:r>
            <a:r>
              <a:rPr lang="zh-CN" altLang="en-US" sz="1200" dirty="0">
                <a:latin typeface="Arial" panose="020B0604020202020204" pitchFamily="34" charset="0"/>
                <a:ea typeface="微软雅黑" panose="020B0503020204020204" pitchFamily="34" charset="-122"/>
              </a:rPr>
              <a:t>胞外开口。胞内</a:t>
            </a:r>
            <a:r>
              <a:rPr lang="en-US" altLang="zh-CN" sz="1200" dirty="0">
                <a:latin typeface="Arial" panose="020B0604020202020204" pitchFamily="34" charset="0"/>
                <a:ea typeface="微软雅黑" panose="020B0503020204020204" pitchFamily="34" charset="-122"/>
              </a:rPr>
              <a:t>4 </a:t>
            </a:r>
            <a:r>
              <a:rPr lang="zh-CN" altLang="en-US" sz="1200" dirty="0">
                <a:latin typeface="Arial" panose="020B0604020202020204" pitchFamily="34" charset="0"/>
                <a:ea typeface="微软雅黑" panose="020B0503020204020204" pitchFamily="34" charset="-122"/>
              </a:rPr>
              <a:t>个</a:t>
            </a:r>
            <a:r>
              <a:rPr lang="en-US" altLang="zh-CN" sz="1200" dirty="0">
                <a:latin typeface="Arial" panose="020B0604020202020204" pitchFamily="34" charset="0"/>
                <a:ea typeface="微软雅黑" panose="020B0503020204020204" pitchFamily="34" charset="-122"/>
              </a:rPr>
              <a:t>α </a:t>
            </a:r>
            <a:r>
              <a:rPr lang="zh-CN" altLang="en-US" sz="1200" dirty="0">
                <a:latin typeface="Arial" panose="020B0604020202020204" pitchFamily="34" charset="0"/>
                <a:ea typeface="微软雅黑" panose="020B0503020204020204" pitchFamily="34" charset="-122"/>
              </a:rPr>
              <a:t>螺旋组成的结构域</a:t>
            </a:r>
            <a:r>
              <a:rPr lang="en-US" altLang="zh-CN" sz="1200" dirty="0">
                <a:latin typeface="Arial" panose="020B0604020202020204" pitchFamily="34" charset="0"/>
                <a:ea typeface="微软雅黑" panose="020B0503020204020204" pitchFamily="34" charset="-122"/>
              </a:rPr>
              <a:t>IC1-IC4 </a:t>
            </a:r>
            <a:r>
              <a:rPr lang="zh-CN" altLang="en-US" sz="1200" dirty="0">
                <a:latin typeface="Arial" panose="020B0604020202020204" pitchFamily="34" charset="0"/>
                <a:ea typeface="微软雅黑" panose="020B0503020204020204" pitchFamily="34" charset="-122"/>
              </a:rPr>
              <a:t>的相互接触或位移有助于关闭或开启</a:t>
            </a:r>
            <a:r>
              <a:rPr lang="en-US" altLang="zh-CN" sz="1200" dirty="0">
                <a:latin typeface="Arial" panose="020B0604020202020204" pitchFamily="34" charset="0"/>
                <a:ea typeface="微软雅黑" panose="020B0503020204020204" pitchFamily="34" charset="-122"/>
              </a:rPr>
              <a:t>GLUT1 </a:t>
            </a:r>
            <a:r>
              <a:rPr lang="zh-CN" altLang="en-US" sz="1200" dirty="0">
                <a:latin typeface="Arial" panose="020B0604020202020204" pitchFamily="34" charset="0"/>
                <a:ea typeface="微软雅黑" panose="020B0503020204020204" pitchFamily="34" charset="-122"/>
              </a:rPr>
              <a:t>胞质一侧的开口。</a:t>
            </a:r>
            <a:r>
              <a:rPr lang="en-US" altLang="zh-CN" sz="1200" dirty="0">
                <a:latin typeface="Arial" panose="020B0604020202020204" pitchFamily="34" charset="0"/>
                <a:ea typeface="微软雅黑" panose="020B0503020204020204" pitchFamily="34" charset="-122"/>
              </a:rPr>
              <a:t>B. GLUT1 </a:t>
            </a:r>
            <a:r>
              <a:rPr lang="zh-CN" altLang="en-US" sz="1200" dirty="0">
                <a:latin typeface="Arial" panose="020B0604020202020204" pitchFamily="34" charset="0"/>
                <a:ea typeface="微软雅黑" panose="020B0503020204020204" pitchFamily="34" charset="-122"/>
              </a:rPr>
              <a:t>底物结合位点朝胞外开放时，葡萄糖结合，</a:t>
            </a:r>
            <a:r>
              <a:rPr lang="en-US" altLang="zh-CN" sz="1200" dirty="0">
                <a:latin typeface="Arial" panose="020B0604020202020204" pitchFamily="34" charset="0"/>
                <a:ea typeface="微软雅黑" panose="020B0503020204020204" pitchFamily="34" charset="-122"/>
              </a:rPr>
              <a:t>GLUT1 </a:t>
            </a:r>
            <a:r>
              <a:rPr lang="zh-CN" altLang="en-US" sz="1200" dirty="0">
                <a:latin typeface="Arial" panose="020B0604020202020204" pitchFamily="34" charset="0"/>
                <a:ea typeface="微软雅黑" panose="020B0503020204020204" pitchFamily="34" charset="-122"/>
              </a:rPr>
              <a:t>构象发生变化，朝胞内开放，释放葡萄糖，完成葡糖套转运的构象变化循环。通过这种有序的构象改变完成葡萄糖的协助转运</a:t>
            </a:r>
          </a:p>
          <a:p>
            <a:endParaRPr lang="en-US" altLang="zh-CN" dirty="0">
              <a:latin typeface="Arial" panose="020B0604020202020204" pitchFamily="34" charset="0"/>
            </a:endParaRPr>
          </a:p>
        </p:txBody>
      </p:sp>
      <p:sp>
        <p:nvSpPr>
          <p:cNvPr id="22532" name="灯片编号占位符 3">
            <a:extLst>
              <a:ext uri="{FF2B5EF4-FFF2-40B4-BE49-F238E27FC236}">
                <a16:creationId xmlns:a16="http://schemas.microsoft.com/office/drawing/2014/main" id="{1F45CEF9-1FF9-4500-B32B-26567BB271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747F18C-C898-4FCC-B4E2-3B0AD0683391}" type="slidenum">
              <a:rPr lang="zh-CN" altLang="en-US" smtClean="0"/>
              <a:pPr>
                <a:spcBef>
                  <a:spcPct val="0"/>
                </a:spcBef>
              </a:pPr>
              <a:t>18</a:t>
            </a:fld>
            <a:endParaRPr lang="zh-CN" altLang="en-US"/>
          </a:p>
        </p:txBody>
      </p:sp>
    </p:spTree>
    <p:extLst>
      <p:ext uri="{BB962C8B-B14F-4D97-AF65-F5344CB8AC3E}">
        <p14:creationId xmlns:p14="http://schemas.microsoft.com/office/powerpoint/2010/main" val="1101932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05EE235B-DDCF-4343-9552-4F6AB7260A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E602F0BE-BE6D-4B87-AE75-9DF8A6EE3D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Fig. Peter Agre’s experiment with cells containing or lacking aquaporin. The aquaporin is necessary for making the cell absorb water and swell.</a:t>
            </a:r>
            <a:endParaRPr lang="zh-CN" altLang="en-US"/>
          </a:p>
        </p:txBody>
      </p:sp>
      <p:sp>
        <p:nvSpPr>
          <p:cNvPr id="24580" name="灯片编号占位符 3">
            <a:extLst>
              <a:ext uri="{FF2B5EF4-FFF2-40B4-BE49-F238E27FC236}">
                <a16:creationId xmlns:a16="http://schemas.microsoft.com/office/drawing/2014/main" id="{3FEC4AAF-E227-4EE3-B4BA-8412C4734A5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C869264-B931-4027-88EC-57C72CE3D2BA}" type="slidenum">
              <a:rPr lang="zh-CN" altLang="en-US" smtClean="0"/>
              <a:pPr>
                <a:spcBef>
                  <a:spcPct val="0"/>
                </a:spcBef>
              </a:pPr>
              <a:t>20</a:t>
            </a:fld>
            <a:endParaRPr lang="zh-CN" altLang="en-US"/>
          </a:p>
        </p:txBody>
      </p:sp>
    </p:spTree>
    <p:extLst>
      <p:ext uri="{BB962C8B-B14F-4D97-AF65-F5344CB8AC3E}">
        <p14:creationId xmlns:p14="http://schemas.microsoft.com/office/powerpoint/2010/main" val="339071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21</a:t>
            </a:fld>
            <a:endParaRPr lang="zh-CN" altLang="en-US"/>
          </a:p>
        </p:txBody>
      </p:sp>
    </p:spTree>
    <p:extLst>
      <p:ext uri="{BB962C8B-B14F-4D97-AF65-F5344CB8AC3E}">
        <p14:creationId xmlns:p14="http://schemas.microsoft.com/office/powerpoint/2010/main" val="1963354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F1D63E94-5CBB-4469-A2D1-C157CF2C139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a:extLst>
              <a:ext uri="{FF2B5EF4-FFF2-40B4-BE49-F238E27FC236}">
                <a16:creationId xmlns:a16="http://schemas.microsoft.com/office/drawing/2014/main" id="{90F37FE7-B263-4BF1-93E9-48F61551ED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https://en.wikipedia.org/wiki/Bacteriorhodopsin</a:t>
            </a:r>
            <a:endParaRPr lang="zh-CN" altLang="en-US" dirty="0"/>
          </a:p>
        </p:txBody>
      </p:sp>
      <p:sp>
        <p:nvSpPr>
          <p:cNvPr id="66564" name="灯片编号占位符 3">
            <a:extLst>
              <a:ext uri="{FF2B5EF4-FFF2-40B4-BE49-F238E27FC236}">
                <a16:creationId xmlns:a16="http://schemas.microsoft.com/office/drawing/2014/main" id="{41A7D8F5-B520-41D5-ADF2-B78EA43B6C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CB4F1C16-F2B2-4D1C-873D-C96CA6143DD1}" type="slidenum">
              <a:rPr lang="zh-CN" altLang="en-US" smtClean="0"/>
              <a:pPr/>
              <a:t>27</a:t>
            </a:fld>
            <a:endParaRPr lang="zh-CN" altLang="en-US"/>
          </a:p>
        </p:txBody>
      </p:sp>
    </p:spTree>
    <p:extLst>
      <p:ext uri="{BB962C8B-B14F-4D97-AF65-F5344CB8AC3E}">
        <p14:creationId xmlns:p14="http://schemas.microsoft.com/office/powerpoint/2010/main" val="1590983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1826-1DBB-41AD-AE7E-FE87E43686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F059D67-D9FF-4B7D-B066-134CF6638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5769805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3B5B8-B016-4CAB-B5B6-1B15E3396F5E}"/>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AC0B4C8-66A6-4E1D-A84B-72A3155ACA2D}"/>
              </a:ext>
            </a:extLst>
          </p:cNvPr>
          <p:cNvSpPr>
            <a:spLocks noGrp="1"/>
          </p:cNvSpPr>
          <p:nvPr>
            <p:ph idx="1"/>
          </p:nvPr>
        </p:nvSpPr>
        <p:spPr/>
        <p:txBody>
          <a:bodyPr/>
          <a:lstStyle>
            <a:lvl1pPr>
              <a:defRPr sz="2400"/>
            </a:lvl1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A84F043-5B2E-4F6C-83D7-AFB339115093}"/>
              </a:ext>
            </a:extLst>
          </p:cNvPr>
          <p:cNvSpPr>
            <a:spLocks noGrp="1"/>
          </p:cNvSpPr>
          <p:nvPr>
            <p:ph type="dt" sz="half" idx="10"/>
          </p:nvPr>
        </p:nvSpPr>
        <p:spPr>
          <a:xfrm>
            <a:off x="838200" y="6356350"/>
            <a:ext cx="2743200" cy="365125"/>
          </a:xfrm>
          <a:prstGeom prst="rect">
            <a:avLst/>
          </a:prstGeom>
        </p:spPr>
        <p:txBody>
          <a:bodyPr/>
          <a:lstStyle/>
          <a:p>
            <a:fld id="{5429C27E-43E5-4BAD-8D40-9A1B48C1B5A3}" type="datetimeFigureOut">
              <a:rPr lang="zh-CN" altLang="en-US" smtClean="0"/>
              <a:t>2023-03-16</a:t>
            </a:fld>
            <a:endParaRPr lang="zh-CN" altLang="en-US"/>
          </a:p>
        </p:txBody>
      </p:sp>
      <p:sp>
        <p:nvSpPr>
          <p:cNvPr id="5" name="页脚占位符 4">
            <a:extLst>
              <a:ext uri="{FF2B5EF4-FFF2-40B4-BE49-F238E27FC236}">
                <a16:creationId xmlns:a16="http://schemas.microsoft.com/office/drawing/2014/main" id="{67DDFA01-B5D5-49BB-B43C-5B2D2DD4C0A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65F137-F334-4AAC-AE48-80FD21C0239B}"/>
              </a:ext>
            </a:extLst>
          </p:cNvPr>
          <p:cNvSpPr>
            <a:spLocks noGrp="1"/>
          </p:cNvSpPr>
          <p:nvPr>
            <p:ph type="sldNum" sz="quarter" idx="12"/>
          </p:nvPr>
        </p:nvSpPr>
        <p:spPr>
          <a:xfrm>
            <a:off x="8610600" y="6356350"/>
            <a:ext cx="2743200" cy="365125"/>
          </a:xfrm>
          <a:prstGeom prst="rect">
            <a:avLst/>
          </a:prstGeom>
        </p:spPr>
        <p:txBody>
          <a:bodyPr/>
          <a:lstStyle/>
          <a:p>
            <a:fld id="{9FC85E21-9AC7-4874-B7FF-EA1E4E983464}" type="slidenum">
              <a:rPr lang="zh-CN" altLang="en-US" smtClean="0"/>
              <a:t>‹#›</a:t>
            </a:fld>
            <a:endParaRPr lang="zh-CN" altLang="en-US"/>
          </a:p>
        </p:txBody>
      </p:sp>
    </p:spTree>
    <p:extLst>
      <p:ext uri="{BB962C8B-B14F-4D97-AF65-F5344CB8AC3E}">
        <p14:creationId xmlns:p14="http://schemas.microsoft.com/office/powerpoint/2010/main" val="79428895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10C78-72EC-4A5B-8448-F5BFA6D3C7D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1956904"/>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51368"/>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67E7FB-01A2-4741-8C38-8960FBAC50A1}"/>
              </a:ext>
            </a:extLst>
          </p:cNvPr>
          <p:cNvSpPr>
            <a:spLocks noGrp="1"/>
          </p:cNvSpPr>
          <p:nvPr>
            <p:ph type="title"/>
          </p:nvPr>
        </p:nvSpPr>
        <p:spPr>
          <a:xfrm>
            <a:off x="824366" y="203196"/>
            <a:ext cx="11062834"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C3F7B24-7889-4FB4-8A5C-21D9663CB589}"/>
              </a:ext>
            </a:extLst>
          </p:cNvPr>
          <p:cNvSpPr>
            <a:spLocks noGrp="1"/>
          </p:cNvSpPr>
          <p:nvPr>
            <p:ph type="body" idx="1"/>
          </p:nvPr>
        </p:nvSpPr>
        <p:spPr>
          <a:xfrm>
            <a:off x="824366" y="1219200"/>
            <a:ext cx="11062834" cy="54356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a:extLst>
              <a:ext uri="{FF2B5EF4-FFF2-40B4-BE49-F238E27FC236}">
                <a16:creationId xmlns:a16="http://schemas.microsoft.com/office/drawing/2014/main" id="{1E647F37-8040-4BA9-BEFE-044E6244E710}"/>
              </a:ext>
            </a:extLst>
          </p:cNvPr>
          <p:cNvSpPr/>
          <p:nvPr userDrawn="1"/>
        </p:nvSpPr>
        <p:spPr>
          <a:xfrm>
            <a:off x="0" y="203196"/>
            <a:ext cx="396000" cy="72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9E1C936-65D7-4CA3-9FB6-D947B2F35EC1}"/>
              </a:ext>
            </a:extLst>
          </p:cNvPr>
          <p:cNvSpPr/>
          <p:nvPr userDrawn="1"/>
        </p:nvSpPr>
        <p:spPr>
          <a:xfrm>
            <a:off x="440356" y="203196"/>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11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ransition spd="slow">
    <p:wipe dir="r"/>
  </p:transition>
  <p:txStyles>
    <p:title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hyperlink" Target="mailto:jyao@whu.edu.cn" TargetMode="External"/><Relationship Id="rId5" Type="http://schemas.openxmlformats.org/officeDocument/2006/relationships/image" Target="../media/image56.jpeg"/><Relationship Id="rId4" Type="http://schemas.openxmlformats.org/officeDocument/2006/relationships/image" Target="../media/image55.jpeg"/></Relationships>
</file>

<file path=ppt/slides/_rels/slide4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emf"/><Relationship Id="rId7" Type="http://schemas.openxmlformats.org/officeDocument/2006/relationships/image" Target="../media/image62.jpeg"/><Relationship Id="rId2" Type="http://schemas.openxmlformats.org/officeDocument/2006/relationships/image" Target="../media/image57.emf"/><Relationship Id="rId1" Type="http://schemas.openxmlformats.org/officeDocument/2006/relationships/slideLayout" Target="../slideLayouts/slideLayout4.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emf"/><Relationship Id="rId9" Type="http://schemas.openxmlformats.org/officeDocument/2006/relationships/image" Target="../media/image64.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6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97180156-49E0-433B-8D8B-07D9628B5C9E}"/>
              </a:ext>
            </a:extLst>
          </p:cNvPr>
          <p:cNvSpPr txBox="1">
            <a:spLocks noChangeArrowheads="1"/>
          </p:cNvSpPr>
          <p:nvPr/>
        </p:nvSpPr>
        <p:spPr bwMode="auto">
          <a:xfrm>
            <a:off x="2472612" y="589981"/>
            <a:ext cx="72467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lvl="0" algn="ctr">
              <a:spcBef>
                <a:spcPts val="600"/>
              </a:spcBef>
              <a:defRPr/>
            </a:pPr>
            <a:r>
              <a:rPr lang="zh-CN" altLang="en-US" sz="1400" b="1" dirty="0">
                <a:solidFill>
                  <a:srgbClr val="003366"/>
                </a:solidFill>
                <a:latin typeface="Arial" charset="0"/>
                <a:ea typeface="微软雅黑" panose="020B0503020204020204" pitchFamily="34" charset="-122"/>
              </a:rPr>
              <a:t>丁明孝  王喜忠  张传茂  陈建国  主编 </a:t>
            </a:r>
            <a:endParaRPr kumimoji="0" lang="en-US" altLang="zh-CN" sz="14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细胞生物学（第</a:t>
            </a:r>
            <a:r>
              <a:rPr kumimoji="0" lang="en-US" altLang="zh-CN"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5</a:t>
            </a: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版）</a:t>
            </a:r>
            <a:endParaRPr kumimoji="0" lang="en-US" altLang="zh-CN" sz="16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p:txBody>
      </p:sp>
      <p:sp>
        <p:nvSpPr>
          <p:cNvPr id="16" name="Rectangle 7">
            <a:extLst>
              <a:ext uri="{FF2B5EF4-FFF2-40B4-BE49-F238E27FC236}">
                <a16:creationId xmlns:a16="http://schemas.microsoft.com/office/drawing/2014/main" id="{A78AE70E-DCB4-40E0-A51E-3663056F857F}"/>
              </a:ext>
            </a:extLst>
          </p:cNvPr>
          <p:cNvSpPr>
            <a:spLocks noChangeArrowheads="1"/>
          </p:cNvSpPr>
          <p:nvPr/>
        </p:nvSpPr>
        <p:spPr bwMode="auto">
          <a:xfrm>
            <a:off x="3404787" y="1628032"/>
            <a:ext cx="8787213" cy="1080000"/>
          </a:xfrm>
          <a:prstGeom prst="rect">
            <a:avLst/>
          </a:prstGeom>
          <a:solidFill>
            <a:srgbClr val="00336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8">
            <a:extLst>
              <a:ext uri="{FF2B5EF4-FFF2-40B4-BE49-F238E27FC236}">
                <a16:creationId xmlns:a16="http://schemas.microsoft.com/office/drawing/2014/main" id="{95C8E4A8-D2A0-418F-BF24-5AF8A625EF46}"/>
              </a:ext>
            </a:extLst>
          </p:cNvPr>
          <p:cNvSpPr/>
          <p:nvPr/>
        </p:nvSpPr>
        <p:spPr bwMode="auto">
          <a:xfrm>
            <a:off x="0" y="1628032"/>
            <a:ext cx="3600000" cy="1080000"/>
          </a:xfrm>
          <a:custGeom>
            <a:avLst/>
            <a:gdLst>
              <a:gd name="T0" fmla="*/ 4054 w 4054"/>
              <a:gd name="T1" fmla="*/ 804 h 1623"/>
              <a:gd name="T2" fmla="*/ 3860 w 4054"/>
              <a:gd name="T3" fmla="*/ 631 h 1623"/>
              <a:gd name="T4" fmla="*/ 3860 w 4054"/>
              <a:gd name="T5" fmla="*/ 0 h 1623"/>
              <a:gd name="T6" fmla="*/ 0 w 4054"/>
              <a:gd name="T7" fmla="*/ 0 h 1623"/>
              <a:gd name="T8" fmla="*/ 0 w 4054"/>
              <a:gd name="T9" fmla="*/ 1623 h 1623"/>
              <a:gd name="T10" fmla="*/ 3860 w 4054"/>
              <a:gd name="T11" fmla="*/ 1623 h 1623"/>
              <a:gd name="T12" fmla="*/ 3860 w 4054"/>
              <a:gd name="T13" fmla="*/ 976 h 1623"/>
              <a:gd name="T14" fmla="*/ 4054 w 4054"/>
              <a:gd name="T15" fmla="*/ 80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4" h="1623">
                <a:moveTo>
                  <a:pt x="4054" y="804"/>
                </a:moveTo>
                <a:lnTo>
                  <a:pt x="3860" y="631"/>
                </a:lnTo>
                <a:lnTo>
                  <a:pt x="3860" y="0"/>
                </a:lnTo>
                <a:lnTo>
                  <a:pt x="0" y="0"/>
                </a:lnTo>
                <a:lnTo>
                  <a:pt x="0" y="1623"/>
                </a:lnTo>
                <a:lnTo>
                  <a:pt x="3860" y="1623"/>
                </a:lnTo>
                <a:lnTo>
                  <a:pt x="3860" y="976"/>
                </a:lnTo>
                <a:lnTo>
                  <a:pt x="4054" y="804"/>
                </a:lnTo>
                <a:close/>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5">
            <a:extLst>
              <a:ext uri="{FF2B5EF4-FFF2-40B4-BE49-F238E27FC236}">
                <a16:creationId xmlns:a16="http://schemas.microsoft.com/office/drawing/2014/main" id="{8954B37B-B9BB-40FC-84DE-08CACC72E1A0}"/>
              </a:ext>
            </a:extLst>
          </p:cNvPr>
          <p:cNvSpPr txBox="1"/>
          <p:nvPr/>
        </p:nvSpPr>
        <p:spPr>
          <a:xfrm>
            <a:off x="195212" y="1814089"/>
            <a:ext cx="320957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itchFamily="34" charset="-122"/>
                <a:cs typeface="+mn-cs"/>
              </a:rPr>
              <a:t>第四章</a:t>
            </a:r>
          </a:p>
        </p:txBody>
      </p:sp>
      <p:sp>
        <p:nvSpPr>
          <p:cNvPr id="19" name="TextBox 6">
            <a:extLst>
              <a:ext uri="{FF2B5EF4-FFF2-40B4-BE49-F238E27FC236}">
                <a16:creationId xmlns:a16="http://schemas.microsoft.com/office/drawing/2014/main" id="{A82192F3-09FC-4F42-A32B-56380550AC93}"/>
              </a:ext>
            </a:extLst>
          </p:cNvPr>
          <p:cNvSpPr txBox="1"/>
          <p:nvPr/>
        </p:nvSpPr>
        <p:spPr>
          <a:xfrm>
            <a:off x="5910697" y="1814089"/>
            <a:ext cx="3775393" cy="707886"/>
          </a:xfrm>
          <a:prstGeom prst="rect">
            <a:avLst/>
          </a:prstGeom>
          <a:noFill/>
        </p:spPr>
        <p:txBody>
          <a:bodyPr wrap="none" rtlCol="0">
            <a:spAutoFit/>
          </a:bodyPr>
          <a:lstStyle/>
          <a:p>
            <a:pPr lvl="0" algn="ctr"/>
            <a:r>
              <a:rPr lang="zh-CN" altLang="en-US" sz="4000" b="1" dirty="0">
                <a:solidFill>
                  <a:prstClr val="white"/>
                </a:solidFill>
                <a:latin typeface="微软雅黑" pitchFamily="34" charset="-122"/>
                <a:ea typeface="微软雅黑" pitchFamily="34" charset="-122"/>
              </a:rPr>
              <a:t>物质的跨膜运输</a:t>
            </a:r>
          </a:p>
        </p:txBody>
      </p:sp>
      <p:grpSp>
        <p:nvGrpSpPr>
          <p:cNvPr id="2" name="组合 1">
            <a:extLst>
              <a:ext uri="{FF2B5EF4-FFF2-40B4-BE49-F238E27FC236}">
                <a16:creationId xmlns:a16="http://schemas.microsoft.com/office/drawing/2014/main" id="{02789184-FAF2-4450-B947-20F28C35699C}"/>
              </a:ext>
            </a:extLst>
          </p:cNvPr>
          <p:cNvGrpSpPr/>
          <p:nvPr/>
        </p:nvGrpSpPr>
        <p:grpSpPr>
          <a:xfrm>
            <a:off x="1019219" y="3459588"/>
            <a:ext cx="10153562" cy="2880000"/>
            <a:chOff x="-149137" y="3459588"/>
            <a:chExt cx="10153562" cy="2880000"/>
          </a:xfrm>
        </p:grpSpPr>
        <p:pic>
          <p:nvPicPr>
            <p:cNvPr id="9" name="图片 3">
              <a:extLst>
                <a:ext uri="{FF2B5EF4-FFF2-40B4-BE49-F238E27FC236}">
                  <a16:creationId xmlns:a16="http://schemas.microsoft.com/office/drawing/2014/main" id="{FB2366F9-0DFD-42CA-8893-3BDC1696E86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21127" y="3459588"/>
              <a:ext cx="348329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a:extLst>
                <a:ext uri="{FF2B5EF4-FFF2-40B4-BE49-F238E27FC236}">
                  <a16:creationId xmlns:a16="http://schemas.microsoft.com/office/drawing/2014/main" id="{0C3B13A9-A59D-4A3B-9DCD-3062116CBDE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9137" y="3459588"/>
              <a:ext cx="6059834"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1176022"/>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内容占位符 2">
            <a:extLst>
              <a:ext uri="{FF2B5EF4-FFF2-40B4-BE49-F238E27FC236}">
                <a16:creationId xmlns:a16="http://schemas.microsoft.com/office/drawing/2014/main" id="{EFD0E92B-A717-407B-86AC-52264D836385}"/>
              </a:ext>
            </a:extLst>
          </p:cNvPr>
          <p:cNvSpPr>
            <a:spLocks noGrp="1"/>
          </p:cNvSpPr>
          <p:nvPr>
            <p:ph idx="1"/>
          </p:nvPr>
        </p:nvSpPr>
        <p:spPr>
          <a:xfrm>
            <a:off x="824366" y="1162046"/>
            <a:ext cx="11062834" cy="5435604"/>
          </a:xfrm>
        </p:spPr>
        <p:txBody>
          <a:bodyPr>
            <a:normAutofit/>
          </a:bodyPr>
          <a:lstStyle/>
          <a:p>
            <a:pPr>
              <a:spcAft>
                <a:spcPts val="600"/>
              </a:spcAft>
            </a:pPr>
            <a:r>
              <a:rPr lang="zh-CN" altLang="en-US" sz="2000" b="1" dirty="0">
                <a:solidFill>
                  <a:srgbClr val="0033CC"/>
                </a:solidFill>
              </a:rPr>
              <a:t>显著特征：</a:t>
            </a:r>
            <a:r>
              <a:rPr lang="zh-CN" altLang="en-US" sz="2000" dirty="0"/>
              <a:t>转运速率极高；离子通道非连续性开放而是门控的</a:t>
            </a:r>
          </a:p>
          <a:p>
            <a:pPr>
              <a:spcAft>
                <a:spcPts val="600"/>
              </a:spcAft>
            </a:pPr>
            <a:r>
              <a:rPr lang="zh-CN" altLang="en-US" sz="2000" dirty="0"/>
              <a:t>驱动离子跨膜转运的动力来自溶质的浓度梯度和跨膜电位差两种力的合力，即跨膜的</a:t>
            </a:r>
            <a:r>
              <a:rPr lang="zh-CN" altLang="en-US" sz="2000" b="1" dirty="0">
                <a:solidFill>
                  <a:srgbClr val="0033CC"/>
                </a:solidFill>
              </a:rPr>
              <a:t>电化学梯度（</a:t>
            </a:r>
            <a:r>
              <a:rPr lang="en-US" altLang="zh-CN" sz="2000" b="1" dirty="0">
                <a:solidFill>
                  <a:srgbClr val="0033CC"/>
                </a:solidFill>
              </a:rPr>
              <a:t>electrochemical gradient</a:t>
            </a:r>
            <a:r>
              <a:rPr lang="zh-CN" altLang="en-US" sz="2000" b="1" dirty="0">
                <a:solidFill>
                  <a:srgbClr val="0033CC"/>
                </a:solidFill>
              </a:rPr>
              <a:t>）</a:t>
            </a:r>
            <a:r>
              <a:rPr lang="zh-CN" altLang="en-US" sz="2000" dirty="0"/>
              <a:t>，运输的方向顺电化学梯度进行</a:t>
            </a:r>
            <a:endParaRPr lang="en-US" altLang="zh-CN" sz="2000" dirty="0"/>
          </a:p>
          <a:p>
            <a:pPr>
              <a:spcAft>
                <a:spcPts val="600"/>
              </a:spcAft>
            </a:pPr>
            <a:r>
              <a:rPr lang="zh-CN" altLang="en-US" sz="2000" b="1" dirty="0">
                <a:solidFill>
                  <a:srgbClr val="0033CC"/>
                </a:solidFill>
              </a:rPr>
              <a:t>类型：电压门通道</a:t>
            </a:r>
            <a:r>
              <a:rPr lang="zh-CN" altLang="en-US" sz="2000" dirty="0"/>
              <a:t>（</a:t>
            </a:r>
            <a:r>
              <a:rPr lang="en-US" altLang="zh-CN" sz="2000" dirty="0"/>
              <a:t>voltage-gated channel</a:t>
            </a:r>
            <a:r>
              <a:rPr lang="zh-CN" altLang="en-US" sz="2000" dirty="0"/>
              <a:t>）、</a:t>
            </a:r>
            <a:r>
              <a:rPr lang="zh-CN" altLang="en-US" sz="2000" b="1" dirty="0">
                <a:solidFill>
                  <a:srgbClr val="0033CC"/>
                </a:solidFill>
              </a:rPr>
              <a:t>配体门通道</a:t>
            </a:r>
            <a:r>
              <a:rPr lang="zh-CN" altLang="en-US" sz="2000" dirty="0"/>
              <a:t>（</a:t>
            </a:r>
            <a:r>
              <a:rPr lang="en-US" altLang="zh-CN" sz="2000" dirty="0"/>
              <a:t>ligand-gated channel</a:t>
            </a:r>
            <a:r>
              <a:rPr lang="zh-CN" altLang="en-US" sz="2000" dirty="0"/>
              <a:t>）和</a:t>
            </a:r>
            <a:r>
              <a:rPr lang="zh-CN" altLang="en-US" sz="2000" b="1" dirty="0">
                <a:solidFill>
                  <a:srgbClr val="0033CC"/>
                </a:solidFill>
              </a:rPr>
              <a:t>应力激活通道</a:t>
            </a:r>
            <a:r>
              <a:rPr lang="zh-CN" altLang="en-US" sz="2000" dirty="0"/>
              <a:t>（</a:t>
            </a:r>
            <a:r>
              <a:rPr lang="en-US" altLang="zh-CN" sz="2000" dirty="0"/>
              <a:t>stress-activated channel</a:t>
            </a:r>
            <a:r>
              <a:rPr lang="zh-CN" altLang="en-US" sz="2000" dirty="0"/>
              <a:t>）</a:t>
            </a:r>
          </a:p>
        </p:txBody>
      </p:sp>
      <p:pic>
        <p:nvPicPr>
          <p:cNvPr id="7" name="图片 1">
            <a:extLst>
              <a:ext uri="{FF2B5EF4-FFF2-40B4-BE49-F238E27FC236}">
                <a16:creationId xmlns:a16="http://schemas.microsoft.com/office/drawing/2014/main" id="{BA8AF14D-EDAD-4675-A569-F20531A863A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83756" y="3316777"/>
            <a:ext cx="5349207" cy="287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7B98772A-4BC9-4CF0-912A-7443E70654E4}"/>
              </a:ext>
            </a:extLst>
          </p:cNvPr>
          <p:cNvSpPr>
            <a:spLocks noGrp="1"/>
          </p:cNvSpPr>
          <p:nvPr>
            <p:ph type="title"/>
          </p:nvPr>
        </p:nvSpPr>
        <p:spPr/>
        <p:txBody>
          <a:bodyPr/>
          <a:lstStyle/>
          <a:p>
            <a:r>
              <a:rPr lang="zh-CN" altLang="en-US" dirty="0"/>
              <a:t>离子通道的</a:t>
            </a:r>
            <a:r>
              <a:rPr lang="en-US" altLang="zh-CN" dirty="0"/>
              <a:t>2</a:t>
            </a:r>
            <a:r>
              <a:rPr lang="zh-CN" altLang="en-US" dirty="0"/>
              <a:t>个显著特征及其类型</a:t>
            </a:r>
          </a:p>
        </p:txBody>
      </p:sp>
      <p:pic>
        <p:nvPicPr>
          <p:cNvPr id="8" name="图片 7" descr="4-2">
            <a:extLst>
              <a:ext uri="{FF2B5EF4-FFF2-40B4-BE49-F238E27FC236}">
                <a16:creationId xmlns:a16="http://schemas.microsoft.com/office/drawing/2014/main" id="{5F66A456-68A0-4CB0-AD65-708EFA5A1624}"/>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798852" y="3319093"/>
            <a:ext cx="5009393" cy="2871464"/>
          </a:xfrm>
          <a:prstGeom prst="rect">
            <a:avLst/>
          </a:prstGeom>
        </p:spPr>
      </p:pic>
      <p:sp>
        <p:nvSpPr>
          <p:cNvPr id="9" name="矩形 8">
            <a:extLst>
              <a:ext uri="{FF2B5EF4-FFF2-40B4-BE49-F238E27FC236}">
                <a16:creationId xmlns:a16="http://schemas.microsoft.com/office/drawing/2014/main" id="{1A3B69B1-B7A3-4AD1-92D4-A1B81BECCCA5}"/>
              </a:ext>
            </a:extLst>
          </p:cNvPr>
          <p:cNvSpPr/>
          <p:nvPr/>
        </p:nvSpPr>
        <p:spPr>
          <a:xfrm>
            <a:off x="-270709" y="6190557"/>
            <a:ext cx="7591895"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4-2 3 </a:t>
            </a:r>
            <a:r>
              <a:rPr lang="zh-CN" altLang="en-US" sz="1600" b="1" dirty="0">
                <a:solidFill>
                  <a:srgbClr val="0033CC"/>
                </a:solidFill>
                <a:latin typeface="Arial" panose="020B0604020202020204" pitchFamily="34" charset="0"/>
                <a:ea typeface="微软雅黑" panose="020B0503020204020204" pitchFamily="34" charset="-122"/>
              </a:rPr>
              <a:t>种类型的离子通道示意图</a:t>
            </a:r>
            <a:endParaRPr lang="en-US" altLang="zh-CN" sz="16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电压门通道。</a:t>
            </a:r>
            <a:r>
              <a:rPr lang="en-US" altLang="zh-CN" sz="1400" dirty="0">
                <a:latin typeface="Arial" panose="020B0604020202020204" pitchFamily="34" charset="0"/>
                <a:ea typeface="微软雅黑" panose="020B0503020204020204" pitchFamily="34" charset="-122"/>
              </a:rPr>
              <a:t>B</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配体门通道（</a:t>
            </a:r>
            <a:r>
              <a:rPr lang="en-US" altLang="zh-CN" sz="1400" dirty="0">
                <a:latin typeface="Arial" panose="020B0604020202020204" pitchFamily="34" charset="0"/>
                <a:ea typeface="微软雅黑" panose="020B0503020204020204" pitchFamily="34" charset="-122"/>
              </a:rPr>
              <a:t>B</a:t>
            </a:r>
            <a:r>
              <a:rPr lang="zh-CN" altLang="en-US" sz="1400" dirty="0">
                <a:latin typeface="Arial" panose="020B0604020202020204" pitchFamily="34" charset="0"/>
                <a:ea typeface="微软雅黑" panose="020B0503020204020204" pitchFamily="34" charset="-122"/>
              </a:rPr>
              <a:t>为胞外配体，</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为胞内配体）。</a:t>
            </a:r>
            <a:r>
              <a:rPr lang="en-US" altLang="zh-CN" sz="1400" dirty="0">
                <a:latin typeface="Arial" panose="020B0604020202020204" pitchFamily="34" charset="0"/>
                <a:ea typeface="微软雅黑" panose="020B0503020204020204" pitchFamily="34" charset="-122"/>
              </a:rPr>
              <a:t>D. </a:t>
            </a:r>
            <a:r>
              <a:rPr lang="zh-CN" altLang="en-US" sz="1400" dirty="0">
                <a:latin typeface="Arial" panose="020B0604020202020204" pitchFamily="34" charset="0"/>
                <a:ea typeface="微软雅黑" panose="020B0503020204020204" pitchFamily="34" charset="-122"/>
              </a:rPr>
              <a:t>应力激活通道</a:t>
            </a:r>
          </a:p>
        </p:txBody>
      </p:sp>
    </p:spTree>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a:extLst>
              <a:ext uri="{FF2B5EF4-FFF2-40B4-BE49-F238E27FC236}">
                <a16:creationId xmlns:a16="http://schemas.microsoft.com/office/drawing/2014/main" id="{5B6B3071-AF2F-4756-B34E-C5B0D5315A22}"/>
              </a:ext>
            </a:extLst>
          </p:cNvPr>
          <p:cNvSpPr>
            <a:spLocks noGrp="1"/>
          </p:cNvSpPr>
          <p:nvPr>
            <p:ph idx="1"/>
          </p:nvPr>
        </p:nvSpPr>
        <p:spPr/>
        <p:txBody>
          <a:bodyPr>
            <a:normAutofit/>
          </a:bodyPr>
          <a:lstStyle/>
          <a:p>
            <a:pPr>
              <a:lnSpc>
                <a:spcPct val="150000"/>
              </a:lnSpc>
              <a:spcBef>
                <a:spcPts val="597"/>
              </a:spcBef>
              <a:spcAft>
                <a:spcPts val="597"/>
              </a:spcAft>
            </a:pPr>
            <a:r>
              <a:rPr lang="zh-CN" altLang="en-US" sz="2000" dirty="0"/>
              <a:t>由</a:t>
            </a:r>
            <a:r>
              <a:rPr lang="en-US" altLang="zh-CN" sz="2000" dirty="0"/>
              <a:t>4 </a:t>
            </a:r>
            <a:r>
              <a:rPr lang="zh-CN" altLang="en-US" sz="2000" dirty="0"/>
              <a:t>种不同亚蛋白质单位组成的</a:t>
            </a:r>
            <a:r>
              <a:rPr lang="zh-CN" altLang="en-US" sz="2000" b="1" dirty="0">
                <a:solidFill>
                  <a:srgbClr val="0033CC"/>
                </a:solidFill>
              </a:rPr>
              <a:t>五聚体跨膜蛋白</a:t>
            </a:r>
            <a:r>
              <a:rPr lang="zh-CN" altLang="en-US" sz="2000" dirty="0"/>
              <a:t>（</a:t>
            </a:r>
            <a:r>
              <a:rPr lang="en-US" altLang="zh-CN" sz="2000" dirty="0"/>
              <a:t>α</a:t>
            </a:r>
            <a:r>
              <a:rPr lang="en-US" altLang="zh-CN" sz="2000" baseline="-25000" dirty="0"/>
              <a:t>2</a:t>
            </a:r>
            <a:r>
              <a:rPr lang="en-US" altLang="zh-CN" sz="2000" dirty="0"/>
              <a:t>β</a:t>
            </a:r>
            <a:r>
              <a:rPr lang="en-US" altLang="zh-CN" sz="2000" dirty="0" err="1"/>
              <a:t>γδ</a:t>
            </a:r>
            <a:r>
              <a:rPr lang="zh-CN" altLang="en-US" sz="2000" dirty="0"/>
              <a:t>）</a:t>
            </a:r>
            <a:endParaRPr lang="en-US" altLang="zh-CN" sz="2000" dirty="0"/>
          </a:p>
          <a:p>
            <a:pPr>
              <a:lnSpc>
                <a:spcPct val="150000"/>
              </a:lnSpc>
              <a:spcBef>
                <a:spcPts val="597"/>
              </a:spcBef>
              <a:spcAft>
                <a:spcPts val="597"/>
              </a:spcAft>
            </a:pPr>
            <a:r>
              <a:rPr lang="zh-CN" altLang="en-US" sz="2000" dirty="0"/>
              <a:t>乙酰胆碱与受体结合后，</a:t>
            </a:r>
            <a:r>
              <a:rPr lang="en-US" altLang="zh-CN" sz="2000" dirty="0"/>
              <a:t>M2 </a:t>
            </a:r>
            <a:r>
              <a:rPr lang="zh-CN" altLang="en-US" sz="2000" dirty="0"/>
              <a:t>亚基上的亮氨酸残基从孔道旋转出去，其形成的孔径大小允许膜外高浓度</a:t>
            </a:r>
            <a:r>
              <a:rPr lang="en-US" altLang="zh-CN" sz="2000" dirty="0"/>
              <a:t>Na</a:t>
            </a:r>
            <a:r>
              <a:rPr lang="en-US" altLang="zh-CN" sz="2000" baseline="30000" dirty="0"/>
              <a:t>+</a:t>
            </a:r>
            <a:r>
              <a:rPr lang="zh-CN" altLang="en-US" sz="2000" dirty="0"/>
              <a:t>内流、膜内高浓度</a:t>
            </a:r>
            <a:r>
              <a:rPr lang="en-US" altLang="zh-CN" sz="2000" dirty="0"/>
              <a:t>K</a:t>
            </a:r>
            <a:r>
              <a:rPr lang="en-US" altLang="zh-CN" sz="2000" baseline="30000" dirty="0"/>
              <a:t>+</a:t>
            </a:r>
            <a:r>
              <a:rPr lang="zh-CN" altLang="en-US" sz="2000" dirty="0"/>
              <a:t>外流</a:t>
            </a:r>
          </a:p>
        </p:txBody>
      </p:sp>
      <p:pic>
        <p:nvPicPr>
          <p:cNvPr id="15364" name="图片 3">
            <a:extLst>
              <a:ext uri="{FF2B5EF4-FFF2-40B4-BE49-F238E27FC236}">
                <a16:creationId xmlns:a16="http://schemas.microsoft.com/office/drawing/2014/main" id="{B281EC0E-6024-4C5A-9EA5-9BB6269082B2}"/>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9498" y="3414804"/>
            <a:ext cx="6186285"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B08CBD26-44F1-4AB4-9060-56BA9CC5C30E}"/>
              </a:ext>
            </a:extLst>
          </p:cNvPr>
          <p:cNvSpPr>
            <a:spLocks noGrp="1"/>
          </p:cNvSpPr>
          <p:nvPr>
            <p:ph type="title"/>
          </p:nvPr>
        </p:nvSpPr>
        <p:spPr/>
        <p:txBody>
          <a:bodyPr>
            <a:normAutofit/>
          </a:bodyPr>
          <a:lstStyle/>
          <a:p>
            <a:r>
              <a:rPr lang="en-US" altLang="zh-CN" sz="2400" dirty="0"/>
              <a:t>1</a:t>
            </a:r>
            <a:r>
              <a:rPr lang="zh-CN" altLang="en-US" sz="2400" dirty="0"/>
              <a:t>）配体门控通道</a:t>
            </a:r>
            <a:r>
              <a:rPr lang="en-US" altLang="zh-CN" sz="2400" dirty="0"/>
              <a:t>——</a:t>
            </a:r>
            <a:r>
              <a:rPr lang="zh-CN" altLang="en-US" sz="2400" dirty="0"/>
              <a:t>烟碱型乙酰胆碱受体</a:t>
            </a:r>
          </a:p>
        </p:txBody>
      </p:sp>
      <p:pic>
        <p:nvPicPr>
          <p:cNvPr id="7" name="图片 3">
            <a:extLst>
              <a:ext uri="{FF2B5EF4-FFF2-40B4-BE49-F238E27FC236}">
                <a16:creationId xmlns:a16="http://schemas.microsoft.com/office/drawing/2014/main" id="{95DC60B5-CBE0-453F-AE9D-3DEC50F21A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6510902" y="3414804"/>
            <a:ext cx="5681098"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6244064"/>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4">
            <a:extLst>
              <a:ext uri="{FF2B5EF4-FFF2-40B4-BE49-F238E27FC236}">
                <a16:creationId xmlns:a16="http://schemas.microsoft.com/office/drawing/2014/main" id="{A1D72666-13D2-4084-8693-A79D1E152A21}"/>
              </a:ext>
            </a:extLst>
          </p:cNvPr>
          <p:cNvSpPr>
            <a:spLocks noGrp="1"/>
          </p:cNvSpPr>
          <p:nvPr>
            <p:ph idx="1"/>
          </p:nvPr>
        </p:nvSpPr>
        <p:spPr>
          <a:xfrm>
            <a:off x="696573" y="1343034"/>
            <a:ext cx="4971011" cy="4709954"/>
          </a:xfrm>
        </p:spPr>
        <p:txBody>
          <a:bodyPr>
            <a:normAutofit/>
          </a:bodyPr>
          <a:lstStyle/>
          <a:p>
            <a:pPr>
              <a:lnSpc>
                <a:spcPct val="150000"/>
              </a:lnSpc>
            </a:pPr>
            <a:r>
              <a:rPr lang="zh-CN" altLang="en-US" dirty="0"/>
              <a:t>重症肌无力患者体内产生了乙酰胆碱受体（</a:t>
            </a:r>
            <a:r>
              <a:rPr lang="en-US" altLang="zh-CN" dirty="0" err="1"/>
              <a:t>AChR</a:t>
            </a:r>
            <a:r>
              <a:rPr lang="zh-CN" altLang="en-US" dirty="0"/>
              <a:t>）分子的自身抗体，这些抗体与骨骼肌细胞质膜上的乙酰胆碱受体结合并使其失活。试解释肌肉功能中哪一步受到了影响？</a:t>
            </a:r>
          </a:p>
          <a:p>
            <a:pPr>
              <a:lnSpc>
                <a:spcPct val="150000"/>
              </a:lnSpc>
            </a:pPr>
            <a:endParaRPr lang="zh-CN" altLang="en-US" dirty="0"/>
          </a:p>
        </p:txBody>
      </p:sp>
      <p:pic>
        <p:nvPicPr>
          <p:cNvPr id="18436" name="图片 2">
            <a:extLst>
              <a:ext uri="{FF2B5EF4-FFF2-40B4-BE49-F238E27FC236}">
                <a16:creationId xmlns:a16="http://schemas.microsoft.com/office/drawing/2014/main" id="{C3856FB9-D494-4580-931F-F394ABEC6FF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82791" y="576719"/>
            <a:ext cx="4971009" cy="5896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矩形 3">
            <a:extLst>
              <a:ext uri="{FF2B5EF4-FFF2-40B4-BE49-F238E27FC236}">
                <a16:creationId xmlns:a16="http://schemas.microsoft.com/office/drawing/2014/main" id="{43714B98-0303-439A-8385-4613B5CF8985}"/>
              </a:ext>
            </a:extLst>
          </p:cNvPr>
          <p:cNvSpPr>
            <a:spLocks noChangeArrowheads="1"/>
          </p:cNvSpPr>
          <p:nvPr/>
        </p:nvSpPr>
        <p:spPr bwMode="auto">
          <a:xfrm>
            <a:off x="7517614" y="6437977"/>
            <a:ext cx="4551393" cy="24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996" dirty="0">
                <a:solidFill>
                  <a:srgbClr val="0033CC"/>
                </a:solidFill>
                <a:ea typeface="宋体" panose="02010600030101010101" pitchFamily="2" charset="-122"/>
                <a:cs typeface="Arial" panose="020B0604020202020204" pitchFamily="34" charset="0"/>
              </a:rPr>
              <a:t>http://jnnp.bmj.com/content/74/suppl_2/ii32/F1.large.jpg</a:t>
            </a:r>
            <a:endParaRPr lang="zh-CN" altLang="en-US" sz="996" dirty="0">
              <a:solidFill>
                <a:srgbClr val="0033CC"/>
              </a:solidFill>
              <a:ea typeface="宋体" panose="02010600030101010101" pitchFamily="2" charset="-122"/>
              <a:cs typeface="Arial" panose="020B0604020202020204" pitchFamily="34" charset="0"/>
            </a:endParaRPr>
          </a:p>
        </p:txBody>
      </p:sp>
      <p:sp>
        <p:nvSpPr>
          <p:cNvPr id="3" name="标题 2">
            <a:extLst>
              <a:ext uri="{FF2B5EF4-FFF2-40B4-BE49-F238E27FC236}">
                <a16:creationId xmlns:a16="http://schemas.microsoft.com/office/drawing/2014/main" id="{5EE8B584-9B68-4CE7-9275-2F9E08658559}"/>
              </a:ext>
            </a:extLst>
          </p:cNvPr>
          <p:cNvSpPr>
            <a:spLocks noGrp="1"/>
          </p:cNvSpPr>
          <p:nvPr>
            <p:ph type="title"/>
          </p:nvPr>
        </p:nvSpPr>
        <p:spPr/>
        <p:txBody>
          <a:bodyPr/>
          <a:lstStyle/>
          <a:p>
            <a:r>
              <a:rPr lang="zh-CN" altLang="en-US" dirty="0"/>
              <a:t>重症肌无力 </a:t>
            </a:r>
            <a:r>
              <a:rPr lang="en-US" altLang="zh-CN" dirty="0"/>
              <a:t>Myasthenia Gravis</a:t>
            </a:r>
            <a:endParaRPr lang="zh-CN" altLang="en-US" dirty="0"/>
          </a:p>
        </p:txBody>
      </p:sp>
    </p:spTree>
    <p:extLst>
      <p:ext uri="{BB962C8B-B14F-4D97-AF65-F5344CB8AC3E}">
        <p14:creationId xmlns:p14="http://schemas.microsoft.com/office/powerpoint/2010/main" val="1159192200"/>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内容占位符 2">
            <a:extLst>
              <a:ext uri="{FF2B5EF4-FFF2-40B4-BE49-F238E27FC236}">
                <a16:creationId xmlns:a16="http://schemas.microsoft.com/office/drawing/2014/main" id="{FE138760-AC26-407A-A72C-EFEC39FED4EF}"/>
              </a:ext>
            </a:extLst>
          </p:cNvPr>
          <p:cNvSpPr>
            <a:spLocks noGrp="1"/>
          </p:cNvSpPr>
          <p:nvPr>
            <p:ph idx="1"/>
          </p:nvPr>
        </p:nvSpPr>
        <p:spPr>
          <a:xfrm>
            <a:off x="824366" y="1077311"/>
            <a:ext cx="11062834" cy="5435604"/>
          </a:xfrm>
        </p:spPr>
        <p:txBody>
          <a:bodyPr>
            <a:normAutofit/>
          </a:bodyPr>
          <a:lstStyle/>
          <a:p>
            <a:pPr>
              <a:lnSpc>
                <a:spcPts val="2987"/>
              </a:lnSpc>
              <a:spcBef>
                <a:spcPts val="597"/>
              </a:spcBef>
              <a:spcAft>
                <a:spcPts val="597"/>
              </a:spcAft>
            </a:pPr>
            <a:r>
              <a:rPr lang="zh-CN" altLang="en-US" sz="2000" dirty="0"/>
              <a:t>通道蛋白分子结构中存在着一些</a:t>
            </a:r>
            <a:r>
              <a:rPr lang="zh-CN" altLang="en-US" sz="2000" b="1" dirty="0">
                <a:solidFill>
                  <a:srgbClr val="0033CC"/>
                </a:solidFill>
              </a:rPr>
              <a:t>对膜电位改变敏感的基团或亚单位</a:t>
            </a:r>
            <a:r>
              <a:rPr lang="zh-CN" altLang="en-US" sz="2000" dirty="0"/>
              <a:t>，可诱发通道蛋白构象改变</a:t>
            </a:r>
            <a:endParaRPr lang="en-US" altLang="zh-CN" sz="2000" dirty="0"/>
          </a:p>
          <a:p>
            <a:pPr>
              <a:lnSpc>
                <a:spcPts val="2987"/>
              </a:lnSpc>
              <a:spcBef>
                <a:spcPts val="597"/>
              </a:spcBef>
              <a:spcAft>
                <a:spcPts val="597"/>
              </a:spcAft>
            </a:pPr>
            <a:r>
              <a:rPr lang="zh-CN" altLang="en-US" sz="2000" dirty="0"/>
              <a:t>在</a:t>
            </a:r>
            <a:r>
              <a:rPr lang="zh-CN" altLang="en-US" sz="2000" b="1" dirty="0">
                <a:solidFill>
                  <a:srgbClr val="0033CC"/>
                </a:solidFill>
              </a:rPr>
              <a:t>神经细胞</a:t>
            </a:r>
            <a:r>
              <a:rPr lang="zh-CN" altLang="en-US" sz="2000" dirty="0"/>
              <a:t>电信号传递中发挥着重要作用，也存在于</a:t>
            </a:r>
            <a:r>
              <a:rPr lang="zh-CN" altLang="en-US" sz="2000" b="1" dirty="0">
                <a:solidFill>
                  <a:srgbClr val="0033CC"/>
                </a:solidFill>
              </a:rPr>
              <a:t>肌细胞及腺上皮细胞</a:t>
            </a:r>
            <a:r>
              <a:rPr lang="zh-CN" altLang="en-US" sz="2000" dirty="0"/>
              <a:t>等可兴奋细胞中，主要包括</a:t>
            </a:r>
            <a:r>
              <a:rPr lang="zh-CN" altLang="en-US" sz="2000" b="1" dirty="0">
                <a:solidFill>
                  <a:srgbClr val="0033CC"/>
                </a:solidFill>
              </a:rPr>
              <a:t>钾通道、钙通道、钠通道和氯通道</a:t>
            </a:r>
            <a:r>
              <a:rPr lang="zh-CN" altLang="en-US" sz="2000" dirty="0"/>
              <a:t>等</a:t>
            </a:r>
          </a:p>
        </p:txBody>
      </p:sp>
      <p:pic>
        <p:nvPicPr>
          <p:cNvPr id="16388" name="图片 4">
            <a:extLst>
              <a:ext uri="{FF2B5EF4-FFF2-40B4-BE49-F238E27FC236}">
                <a16:creationId xmlns:a16="http://schemas.microsoft.com/office/drawing/2014/main" id="{55FEECB4-1446-4BEC-8058-553CDC419C1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49831" y="2951284"/>
            <a:ext cx="8292338" cy="3890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E501AC69-D2CF-44CF-9A3D-0E181A5A061D}"/>
              </a:ext>
            </a:extLst>
          </p:cNvPr>
          <p:cNvSpPr>
            <a:spLocks noGrp="1"/>
          </p:cNvSpPr>
          <p:nvPr>
            <p:ph type="title"/>
          </p:nvPr>
        </p:nvSpPr>
        <p:spPr/>
        <p:txBody>
          <a:bodyPr>
            <a:normAutofit/>
          </a:bodyPr>
          <a:lstStyle/>
          <a:p>
            <a:r>
              <a:rPr lang="en-US" altLang="zh-CN" sz="2400" dirty="0"/>
              <a:t>2</a:t>
            </a:r>
            <a:r>
              <a:rPr lang="zh-CN" altLang="en-US" sz="2400" dirty="0"/>
              <a:t>）电压门控通道</a:t>
            </a:r>
          </a:p>
        </p:txBody>
      </p:sp>
    </p:spTree>
    <p:extLst>
      <p:ext uri="{BB962C8B-B14F-4D97-AF65-F5344CB8AC3E}">
        <p14:creationId xmlns:p14="http://schemas.microsoft.com/office/powerpoint/2010/main" val="1565355517"/>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a:extLst>
              <a:ext uri="{FF2B5EF4-FFF2-40B4-BE49-F238E27FC236}">
                <a16:creationId xmlns:a16="http://schemas.microsoft.com/office/drawing/2014/main" id="{57C9A6C1-07A1-424E-B066-551F020542DF}"/>
              </a:ext>
            </a:extLst>
          </p:cNvPr>
          <p:cNvSpPr>
            <a:spLocks noGrp="1"/>
          </p:cNvSpPr>
          <p:nvPr>
            <p:ph idx="1"/>
          </p:nvPr>
        </p:nvSpPr>
        <p:spPr>
          <a:xfrm>
            <a:off x="824366" y="1088777"/>
            <a:ext cx="11062834" cy="5435604"/>
          </a:xfrm>
        </p:spPr>
        <p:txBody>
          <a:bodyPr>
            <a:normAutofit/>
          </a:bodyPr>
          <a:lstStyle/>
          <a:p>
            <a:pPr>
              <a:lnSpc>
                <a:spcPct val="150000"/>
              </a:lnSpc>
              <a:spcBef>
                <a:spcPts val="0"/>
              </a:spcBef>
            </a:pPr>
            <a:r>
              <a:rPr lang="zh-CN" altLang="en-US" sz="2000" dirty="0"/>
              <a:t>通道蛋白感应应力而改变构象，从而开启通道形成离子流，引起膜电位变化，产生电信号</a:t>
            </a:r>
          </a:p>
        </p:txBody>
      </p:sp>
      <p:sp>
        <p:nvSpPr>
          <p:cNvPr id="3" name="矩形 2">
            <a:extLst>
              <a:ext uri="{FF2B5EF4-FFF2-40B4-BE49-F238E27FC236}">
                <a16:creationId xmlns:a16="http://schemas.microsoft.com/office/drawing/2014/main" id="{97B59AA8-1E90-4A8C-8BD0-84A9B03A1AD7}"/>
              </a:ext>
            </a:extLst>
          </p:cNvPr>
          <p:cNvSpPr/>
          <p:nvPr/>
        </p:nvSpPr>
        <p:spPr>
          <a:xfrm>
            <a:off x="924911" y="6201216"/>
            <a:ext cx="10342179" cy="584775"/>
          </a:xfrm>
          <a:prstGeom prst="rect">
            <a:avLst/>
          </a:prstGeom>
        </p:spPr>
        <p:txBody>
          <a:bodyPr wrap="square">
            <a:spAutoFit/>
          </a:bodyPr>
          <a:lstStyle/>
          <a:p>
            <a:pPr algn="ctr"/>
            <a:r>
              <a:rPr lang="en-US" altLang="zh-CN" sz="1600" b="1" dirty="0">
                <a:solidFill>
                  <a:srgbClr val="0033CC"/>
                </a:solidFill>
                <a:latin typeface="Arial" panose="020B0604020202020204" pitchFamily="34" charset="0"/>
                <a:cs typeface="Arial" panose="020B0604020202020204" pitchFamily="34" charset="0"/>
              </a:rPr>
              <a:t>Mechanical stress on the channels on the cilia attached to the auditory hair cells causes ion movement into the hair cells</a:t>
            </a:r>
            <a:endParaRPr lang="zh-CN" altLang="en-US" sz="1600" b="1" dirty="0">
              <a:solidFill>
                <a:srgbClr val="0033CC"/>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86B6F49D-1E08-46CC-B979-9846AEBAD65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9846" y="2137204"/>
            <a:ext cx="10632309" cy="4053445"/>
          </a:xfrm>
          <a:prstGeom prst="rect">
            <a:avLst/>
          </a:prstGeom>
        </p:spPr>
      </p:pic>
      <p:sp>
        <p:nvSpPr>
          <p:cNvPr id="4" name="标题 3">
            <a:extLst>
              <a:ext uri="{FF2B5EF4-FFF2-40B4-BE49-F238E27FC236}">
                <a16:creationId xmlns:a16="http://schemas.microsoft.com/office/drawing/2014/main" id="{1613B2E2-EF14-4007-BB7D-677FD7C94FCD}"/>
              </a:ext>
            </a:extLst>
          </p:cNvPr>
          <p:cNvSpPr>
            <a:spLocks noGrp="1"/>
          </p:cNvSpPr>
          <p:nvPr>
            <p:ph type="title"/>
          </p:nvPr>
        </p:nvSpPr>
        <p:spPr/>
        <p:txBody>
          <a:bodyPr>
            <a:normAutofit/>
          </a:bodyPr>
          <a:lstStyle/>
          <a:p>
            <a:r>
              <a:rPr lang="en-US" altLang="zh-CN" sz="2400" dirty="0"/>
              <a:t>3</a:t>
            </a:r>
            <a:r>
              <a:rPr lang="zh-CN" altLang="en-US" sz="2400" dirty="0"/>
              <a:t>）应力激活通道</a:t>
            </a:r>
            <a:r>
              <a:rPr lang="en-US" altLang="zh-CN" sz="2400" dirty="0"/>
              <a:t>——</a:t>
            </a:r>
            <a:r>
              <a:rPr lang="zh-CN" altLang="en-US" sz="2400" dirty="0"/>
              <a:t>内耳听毛细胞</a:t>
            </a:r>
          </a:p>
        </p:txBody>
      </p:sp>
    </p:spTree>
    <p:extLst>
      <p:ext uri="{BB962C8B-B14F-4D97-AF65-F5344CB8AC3E}">
        <p14:creationId xmlns:p14="http://schemas.microsoft.com/office/powerpoint/2010/main" val="3194916982"/>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6D76643B-EB94-4873-B224-D2E9D2EF934E}"/>
              </a:ext>
            </a:extLst>
          </p:cNvPr>
          <p:cNvSpPr>
            <a:spLocks noGrp="1"/>
          </p:cNvSpPr>
          <p:nvPr>
            <p:ph type="title"/>
          </p:nvPr>
        </p:nvSpPr>
        <p:spPr/>
        <p:txBody>
          <a:bodyPr/>
          <a:lstStyle/>
          <a:p>
            <a:r>
              <a:rPr lang="zh-CN" altLang="en-US" dirty="0"/>
              <a:t>二、小分子及离子的跨膜运输类型</a:t>
            </a:r>
          </a:p>
        </p:txBody>
      </p:sp>
      <p:sp>
        <p:nvSpPr>
          <p:cNvPr id="18435" name="内容占位符 2">
            <a:extLst>
              <a:ext uri="{FF2B5EF4-FFF2-40B4-BE49-F238E27FC236}">
                <a16:creationId xmlns:a16="http://schemas.microsoft.com/office/drawing/2014/main" id="{A89C430D-A1F7-4E2F-A4F5-5A53CBCE8684}"/>
              </a:ext>
            </a:extLst>
          </p:cNvPr>
          <p:cNvSpPr>
            <a:spLocks noGrp="1"/>
          </p:cNvSpPr>
          <p:nvPr>
            <p:ph idx="1"/>
          </p:nvPr>
        </p:nvSpPr>
        <p:spPr/>
        <p:txBody>
          <a:bodyPr>
            <a:normAutofit/>
          </a:bodyPr>
          <a:lstStyle/>
          <a:p>
            <a:pPr>
              <a:lnSpc>
                <a:spcPct val="150000"/>
              </a:lnSpc>
            </a:pPr>
            <a:r>
              <a:rPr lang="zh-CN" altLang="en-US" sz="2000" dirty="0"/>
              <a:t>两种类型：</a:t>
            </a:r>
            <a:r>
              <a:rPr lang="zh-CN" altLang="en-US" sz="2000" b="1" dirty="0">
                <a:solidFill>
                  <a:srgbClr val="0033CC"/>
                </a:solidFill>
              </a:rPr>
              <a:t>被动运输（</a:t>
            </a:r>
            <a:r>
              <a:rPr lang="en-US" altLang="zh-CN" sz="2000" b="1" dirty="0">
                <a:solidFill>
                  <a:srgbClr val="0033CC"/>
                </a:solidFill>
              </a:rPr>
              <a:t>passive transport</a:t>
            </a:r>
            <a:r>
              <a:rPr lang="zh-CN" altLang="en-US" sz="2000" b="1" dirty="0">
                <a:solidFill>
                  <a:srgbClr val="0033CC"/>
                </a:solidFill>
              </a:rPr>
              <a:t>）和主动运输（</a:t>
            </a:r>
            <a:r>
              <a:rPr lang="en-US" altLang="zh-CN" sz="2000" b="1" dirty="0">
                <a:solidFill>
                  <a:srgbClr val="0033CC"/>
                </a:solidFill>
              </a:rPr>
              <a:t>active transport</a:t>
            </a:r>
            <a:r>
              <a:rPr lang="zh-CN" altLang="en-US" sz="2000" b="1" dirty="0">
                <a:solidFill>
                  <a:srgbClr val="0033CC"/>
                </a:solidFill>
              </a:rPr>
              <a:t>）</a:t>
            </a:r>
            <a:endParaRPr lang="en-US" altLang="zh-CN" sz="2000" b="1" dirty="0">
              <a:solidFill>
                <a:srgbClr val="0033CC"/>
              </a:solidFill>
            </a:endParaRPr>
          </a:p>
          <a:p>
            <a:pPr>
              <a:lnSpc>
                <a:spcPct val="150000"/>
              </a:lnSpc>
            </a:pPr>
            <a:r>
              <a:rPr lang="zh-CN" altLang="en-US" sz="2000" dirty="0"/>
              <a:t>被动运输又分为：</a:t>
            </a:r>
            <a:r>
              <a:rPr lang="zh-CN" altLang="en-US" sz="2000" b="1" dirty="0">
                <a:solidFill>
                  <a:srgbClr val="0033CC"/>
                </a:solidFill>
              </a:rPr>
              <a:t>简单扩散（</a:t>
            </a:r>
            <a:r>
              <a:rPr lang="en-US" altLang="zh-CN" sz="2000" b="1" dirty="0">
                <a:solidFill>
                  <a:srgbClr val="0033CC"/>
                </a:solidFill>
              </a:rPr>
              <a:t>simple diffusion</a:t>
            </a:r>
            <a:r>
              <a:rPr lang="zh-CN" altLang="en-US" sz="2000" b="1" dirty="0">
                <a:solidFill>
                  <a:srgbClr val="0033CC"/>
                </a:solidFill>
              </a:rPr>
              <a:t>）和协助扩散（</a:t>
            </a:r>
            <a:r>
              <a:rPr lang="en-US" altLang="zh-CN" sz="2000" b="1" dirty="0">
                <a:solidFill>
                  <a:srgbClr val="0033CC"/>
                </a:solidFill>
              </a:rPr>
              <a:t>facillitated diffusion</a:t>
            </a:r>
            <a:r>
              <a:rPr lang="zh-CN" altLang="en-US" sz="2000" b="1" dirty="0">
                <a:solidFill>
                  <a:srgbClr val="0033CC"/>
                </a:solidFill>
              </a:rPr>
              <a:t>）</a:t>
            </a:r>
            <a:endParaRPr lang="zh-CN" altLang="en-US" sz="1800" b="1" dirty="0">
              <a:solidFill>
                <a:srgbClr val="0033CC"/>
              </a:solidFill>
            </a:endParaRPr>
          </a:p>
        </p:txBody>
      </p:sp>
      <p:sp>
        <p:nvSpPr>
          <p:cNvPr id="7" name="矩形 6">
            <a:extLst>
              <a:ext uri="{FF2B5EF4-FFF2-40B4-BE49-F238E27FC236}">
                <a16:creationId xmlns:a16="http://schemas.microsoft.com/office/drawing/2014/main" id="{4A70F9B0-C6BF-42BC-B14E-630437D4B92B}"/>
              </a:ext>
            </a:extLst>
          </p:cNvPr>
          <p:cNvSpPr/>
          <p:nvPr/>
        </p:nvSpPr>
        <p:spPr>
          <a:xfrm>
            <a:off x="1452391" y="5417349"/>
            <a:ext cx="9287218"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4-3 </a:t>
            </a:r>
            <a:r>
              <a:rPr lang="zh-CN" altLang="en-US" sz="1600" b="1" dirty="0">
                <a:solidFill>
                  <a:srgbClr val="0033CC"/>
                </a:solidFill>
                <a:latin typeface="Arial" panose="020B0604020202020204" pitchFamily="34" charset="0"/>
                <a:ea typeface="微软雅黑" panose="020B0503020204020204" pitchFamily="34" charset="-122"/>
              </a:rPr>
              <a:t>跨膜运输类型</a:t>
            </a:r>
          </a:p>
          <a:p>
            <a:pPr algn="ctr">
              <a:lnSpc>
                <a:spcPts val="2400"/>
              </a:lnSpc>
            </a:pPr>
            <a:r>
              <a:rPr lang="zh-CN" altLang="en-US" sz="1400" dirty="0">
                <a:latin typeface="Arial" panose="020B0604020202020204" pitchFamily="34" charset="0"/>
                <a:ea typeface="微软雅黑" panose="020B0503020204020204" pitchFamily="34" charset="-122"/>
              </a:rPr>
              <a:t>简单扩散和协助扩散都是溶质顺着电化学梯度进行跨膜转运，也都不需要细胞提供能量。不同的是，简单扩散不需要膜转运蛋白协助，而协助扩散需要膜转运蛋白的协助；主动运输需要细胞提供能量，溶质逆着电化学梯度进行跨膜转运。此外，载体蛋白既能够执行协助扩散，又能够执行主动运输，而通道蛋白只执行协助扩散</a:t>
            </a:r>
          </a:p>
        </p:txBody>
      </p:sp>
      <p:pic>
        <p:nvPicPr>
          <p:cNvPr id="3" name="图片 2">
            <a:extLst>
              <a:ext uri="{FF2B5EF4-FFF2-40B4-BE49-F238E27FC236}">
                <a16:creationId xmlns:a16="http://schemas.microsoft.com/office/drawing/2014/main" id="{C795E548-FA8B-4C93-81C9-DD34314BEB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96002" y="2676800"/>
            <a:ext cx="8799996" cy="2700000"/>
          </a:xfrm>
          <a:prstGeom prst="rect">
            <a:avLst/>
          </a:prstGeom>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E93A753-4A12-404A-B7B8-94AB4CCFE899}"/>
              </a:ext>
            </a:extLst>
          </p:cNvPr>
          <p:cNvSpPr>
            <a:spLocks noGrp="1"/>
          </p:cNvSpPr>
          <p:nvPr>
            <p:ph type="title"/>
          </p:nvPr>
        </p:nvSpPr>
        <p:spPr/>
        <p:txBody>
          <a:bodyPr/>
          <a:lstStyle/>
          <a:p>
            <a:r>
              <a:rPr lang="zh-CN" altLang="en-US" dirty="0"/>
              <a:t>（一）简单扩散 </a:t>
            </a:r>
            <a:r>
              <a:rPr lang="en-US" altLang="zh-CN" dirty="0"/>
              <a:t>(simple diffusion)</a:t>
            </a:r>
            <a:endParaRPr lang="zh-CN" altLang="en-US" dirty="0"/>
          </a:p>
        </p:txBody>
      </p:sp>
      <p:sp>
        <p:nvSpPr>
          <p:cNvPr id="19459" name="内容占位符 2">
            <a:extLst>
              <a:ext uri="{FF2B5EF4-FFF2-40B4-BE49-F238E27FC236}">
                <a16:creationId xmlns:a16="http://schemas.microsoft.com/office/drawing/2014/main" id="{E8FC9AB0-66F6-40C4-96BC-BD1E0772FC95}"/>
              </a:ext>
            </a:extLst>
          </p:cNvPr>
          <p:cNvSpPr>
            <a:spLocks noGrp="1"/>
          </p:cNvSpPr>
          <p:nvPr>
            <p:ph idx="1"/>
          </p:nvPr>
        </p:nvSpPr>
        <p:spPr>
          <a:xfrm>
            <a:off x="824366" y="1219200"/>
            <a:ext cx="4761186" cy="5435604"/>
          </a:xfrm>
        </p:spPr>
        <p:txBody>
          <a:bodyPr>
            <a:normAutofit/>
          </a:bodyPr>
          <a:lstStyle/>
          <a:p>
            <a:pPr>
              <a:lnSpc>
                <a:spcPct val="150000"/>
              </a:lnSpc>
              <a:spcAft>
                <a:spcPts val="600"/>
              </a:spcAft>
            </a:pPr>
            <a:r>
              <a:rPr lang="zh-CN" altLang="en-US" sz="2000" dirty="0"/>
              <a:t>顺电化学梯度或浓度梯度直接通过脂双层进出细胞</a:t>
            </a:r>
            <a:endParaRPr lang="en-US" altLang="zh-CN" sz="2000" dirty="0"/>
          </a:p>
          <a:p>
            <a:pPr>
              <a:lnSpc>
                <a:spcPct val="150000"/>
              </a:lnSpc>
              <a:spcAft>
                <a:spcPts val="600"/>
              </a:spcAft>
            </a:pPr>
            <a:r>
              <a:rPr lang="zh-CN" altLang="en-US" sz="2000" dirty="0"/>
              <a:t>不需要细胞提供</a:t>
            </a:r>
            <a:r>
              <a:rPr lang="zh-CN" altLang="en-US" sz="2000" u="sng" dirty="0">
                <a:solidFill>
                  <a:srgbClr val="FF0000"/>
                </a:solidFill>
              </a:rPr>
              <a:t>代谢能</a:t>
            </a:r>
            <a:endParaRPr lang="en-US" altLang="zh-CN" sz="2000" u="sng" dirty="0">
              <a:solidFill>
                <a:srgbClr val="FF0000"/>
              </a:solidFill>
            </a:endParaRPr>
          </a:p>
          <a:p>
            <a:pPr>
              <a:lnSpc>
                <a:spcPct val="150000"/>
              </a:lnSpc>
              <a:spcAft>
                <a:spcPts val="600"/>
              </a:spcAft>
            </a:pPr>
            <a:r>
              <a:rPr lang="zh-CN" altLang="en-US" sz="2000" dirty="0"/>
              <a:t>无需膜转运蛋白协助</a:t>
            </a:r>
            <a:endParaRPr lang="en-US" altLang="zh-CN" sz="2000" dirty="0"/>
          </a:p>
          <a:p>
            <a:pPr>
              <a:lnSpc>
                <a:spcPct val="150000"/>
              </a:lnSpc>
              <a:spcAft>
                <a:spcPts val="600"/>
              </a:spcAft>
            </a:pPr>
            <a:r>
              <a:rPr lang="zh-CN" altLang="en-US" sz="2000" dirty="0"/>
              <a:t>脂双层对溶质的通透性大小主要取决于分子大小和极性</a:t>
            </a:r>
          </a:p>
        </p:txBody>
      </p:sp>
      <p:pic>
        <p:nvPicPr>
          <p:cNvPr id="19460" name="Picture 2" descr="D:\编书\细胞生物学教材编写\第4版学习指南\Chapter 5 Fig\imagepage4.JPG">
            <a:extLst>
              <a:ext uri="{FF2B5EF4-FFF2-40B4-BE49-F238E27FC236}">
                <a16:creationId xmlns:a16="http://schemas.microsoft.com/office/drawing/2014/main" id="{E2E59697-D0DC-421B-902C-8DCF66614A2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270497" y="1089000"/>
            <a:ext cx="4146243"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9E224C03-D808-417A-A01E-0A22F24320D0}"/>
              </a:ext>
            </a:extLst>
          </p:cNvPr>
          <p:cNvSpPr/>
          <p:nvPr/>
        </p:nvSpPr>
        <p:spPr>
          <a:xfrm>
            <a:off x="6686718" y="5857686"/>
            <a:ext cx="5313802"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4-4 </a:t>
            </a:r>
            <a:r>
              <a:rPr lang="zh-CN" altLang="en-US" sz="1600" b="1" dirty="0">
                <a:solidFill>
                  <a:srgbClr val="0033CC"/>
                </a:solidFill>
                <a:latin typeface="Arial" panose="020B0604020202020204" pitchFamily="34" charset="0"/>
                <a:ea typeface="微软雅黑" panose="020B0503020204020204" pitchFamily="34" charset="-122"/>
              </a:rPr>
              <a:t>不同性质的物质通过无膜转运蛋白的人工脂双层</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人工脂双层膜对不同分子的相对透性。</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不同物质通过人工脂双层膜的渗透系数</a:t>
            </a: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3D9BBAF-73CB-403A-88ED-F9684A1F94D0}"/>
              </a:ext>
            </a:extLst>
          </p:cNvPr>
          <p:cNvSpPr>
            <a:spLocks noGrp="1"/>
          </p:cNvSpPr>
          <p:nvPr>
            <p:ph type="title"/>
          </p:nvPr>
        </p:nvSpPr>
        <p:spPr/>
        <p:txBody>
          <a:bodyPr/>
          <a:lstStyle/>
          <a:p>
            <a:r>
              <a:rPr lang="zh-CN" altLang="en-US" dirty="0"/>
              <a:t>（二）协助扩散（</a:t>
            </a:r>
            <a:r>
              <a:rPr lang="en-US" altLang="zh-CN" dirty="0"/>
              <a:t>facillitated diffusion</a:t>
            </a:r>
            <a:r>
              <a:rPr lang="zh-CN" altLang="en-US" dirty="0"/>
              <a:t>）</a:t>
            </a:r>
          </a:p>
        </p:txBody>
      </p:sp>
      <p:sp>
        <p:nvSpPr>
          <p:cNvPr id="20483" name="内容占位符 2">
            <a:extLst>
              <a:ext uri="{FF2B5EF4-FFF2-40B4-BE49-F238E27FC236}">
                <a16:creationId xmlns:a16="http://schemas.microsoft.com/office/drawing/2014/main" id="{FCF7D842-B780-47F3-9DC9-C6DA8AE82D9F}"/>
              </a:ext>
            </a:extLst>
          </p:cNvPr>
          <p:cNvSpPr>
            <a:spLocks noGrp="1"/>
          </p:cNvSpPr>
          <p:nvPr>
            <p:ph idx="1"/>
          </p:nvPr>
        </p:nvSpPr>
        <p:spPr/>
        <p:txBody>
          <a:bodyPr>
            <a:normAutofit/>
          </a:bodyPr>
          <a:lstStyle/>
          <a:p>
            <a:pPr>
              <a:lnSpc>
                <a:spcPct val="150000"/>
              </a:lnSpc>
              <a:spcAft>
                <a:spcPts val="600"/>
              </a:spcAft>
            </a:pPr>
            <a:r>
              <a:rPr lang="zh-CN" altLang="en-US" sz="2000" dirty="0"/>
              <a:t>又叫易化扩散</a:t>
            </a:r>
            <a:endParaRPr lang="en-US" altLang="zh-CN" sz="2000" dirty="0"/>
          </a:p>
          <a:p>
            <a:pPr eaLnBrk="1" hangingPunct="1">
              <a:lnSpc>
                <a:spcPct val="150000"/>
              </a:lnSpc>
              <a:spcAft>
                <a:spcPts val="600"/>
              </a:spcAft>
            </a:pPr>
            <a:r>
              <a:rPr lang="zh-CN" altLang="en-US" sz="2000" dirty="0"/>
              <a:t>顺着电化学梯度或浓度梯度</a:t>
            </a:r>
            <a:endParaRPr lang="en-US" altLang="zh-CN" sz="2000" dirty="0"/>
          </a:p>
          <a:p>
            <a:pPr>
              <a:lnSpc>
                <a:spcPct val="150000"/>
              </a:lnSpc>
              <a:spcAft>
                <a:spcPts val="600"/>
              </a:spcAft>
            </a:pPr>
            <a:r>
              <a:rPr lang="zh-CN" altLang="en-US" sz="2000" dirty="0"/>
              <a:t>不需要细胞提供代谢能量</a:t>
            </a:r>
            <a:endParaRPr lang="en-US" altLang="zh-CN" sz="2000" dirty="0"/>
          </a:p>
          <a:p>
            <a:pPr eaLnBrk="1" hangingPunct="1">
              <a:lnSpc>
                <a:spcPct val="150000"/>
              </a:lnSpc>
              <a:spcAft>
                <a:spcPts val="600"/>
              </a:spcAft>
            </a:pPr>
            <a:r>
              <a:rPr lang="zh-CN" altLang="en-US" sz="2000" dirty="0"/>
              <a:t>膜转运蛋白协助</a:t>
            </a:r>
            <a:endParaRPr lang="en-US" altLang="zh-CN" sz="2000" dirty="0"/>
          </a:p>
          <a:p>
            <a:pPr lvl="1" eaLnBrk="1" hangingPunct="1">
              <a:lnSpc>
                <a:spcPct val="150000"/>
              </a:lnSpc>
              <a:spcAft>
                <a:spcPts val="600"/>
              </a:spcAft>
            </a:pPr>
            <a:r>
              <a:rPr lang="zh-CN" altLang="en-US" sz="2000" b="1" dirty="0">
                <a:solidFill>
                  <a:srgbClr val="0033CC"/>
                </a:solidFill>
              </a:rPr>
              <a:t>载体蛋白介导</a:t>
            </a:r>
            <a:endParaRPr lang="en-US" altLang="zh-CN" sz="2000" b="1" dirty="0">
              <a:solidFill>
                <a:srgbClr val="0033CC"/>
              </a:solidFill>
            </a:endParaRPr>
          </a:p>
          <a:p>
            <a:pPr lvl="1" eaLnBrk="1" hangingPunct="1">
              <a:lnSpc>
                <a:spcPct val="150000"/>
              </a:lnSpc>
              <a:spcAft>
                <a:spcPts val="600"/>
              </a:spcAft>
            </a:pPr>
            <a:r>
              <a:rPr lang="zh-CN" altLang="en-US" sz="2000" b="1" dirty="0">
                <a:solidFill>
                  <a:srgbClr val="0033CC"/>
                </a:solidFill>
              </a:rPr>
              <a:t>通道蛋白介导</a:t>
            </a:r>
          </a:p>
        </p:txBody>
      </p:sp>
      <p:pic>
        <p:nvPicPr>
          <p:cNvPr id="7" name="图片 1">
            <a:extLst>
              <a:ext uri="{FF2B5EF4-FFF2-40B4-BE49-F238E27FC236}">
                <a16:creationId xmlns:a16="http://schemas.microsoft.com/office/drawing/2014/main" id="{7386747D-2112-4CAE-973F-C16909F68C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6764540" y="1414013"/>
            <a:ext cx="4076057" cy="422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919A4479-02C8-45BD-A252-EEE52360B30D}"/>
              </a:ext>
            </a:extLst>
          </p:cNvPr>
          <p:cNvSpPr>
            <a:spLocks noGrp="1"/>
          </p:cNvSpPr>
          <p:nvPr>
            <p:ph type="title"/>
          </p:nvPr>
        </p:nvSpPr>
        <p:spPr/>
        <p:txBody>
          <a:bodyPr/>
          <a:lstStyle/>
          <a:p>
            <a:r>
              <a:rPr lang="en-US" altLang="zh-CN" sz="2800" dirty="0"/>
              <a:t>1. </a:t>
            </a:r>
            <a:r>
              <a:rPr lang="zh-CN" altLang="en-US" sz="2800" dirty="0"/>
              <a:t>葡萄糖转运</a:t>
            </a:r>
            <a:r>
              <a:rPr lang="zh-CN" altLang="en-US" dirty="0"/>
              <a:t>蛋白（</a:t>
            </a:r>
            <a:r>
              <a:rPr lang="en-US" altLang="zh-CN" dirty="0"/>
              <a:t>glucose transporter</a:t>
            </a:r>
            <a:r>
              <a:rPr lang="zh-CN" altLang="en-US" dirty="0"/>
              <a:t>，</a:t>
            </a:r>
            <a:r>
              <a:rPr lang="en-US" altLang="zh-CN" dirty="0"/>
              <a:t>GLUT</a:t>
            </a:r>
            <a:r>
              <a:rPr lang="zh-CN" altLang="en-US" dirty="0"/>
              <a:t>）</a:t>
            </a:r>
            <a:endParaRPr lang="zh-CN" altLang="en-US" sz="2800" dirty="0"/>
          </a:p>
        </p:txBody>
      </p:sp>
      <p:sp>
        <p:nvSpPr>
          <p:cNvPr id="8" name="内容占位符 2">
            <a:extLst>
              <a:ext uri="{FF2B5EF4-FFF2-40B4-BE49-F238E27FC236}">
                <a16:creationId xmlns:a16="http://schemas.microsoft.com/office/drawing/2014/main" id="{AA1B2665-A59F-415F-BB62-219B53A9F5F8}"/>
              </a:ext>
            </a:extLst>
          </p:cNvPr>
          <p:cNvSpPr>
            <a:spLocks noGrp="1"/>
          </p:cNvSpPr>
          <p:nvPr>
            <p:ph idx="1"/>
          </p:nvPr>
        </p:nvSpPr>
        <p:spPr>
          <a:xfrm>
            <a:off x="824366" y="1219200"/>
            <a:ext cx="6068232" cy="5435604"/>
          </a:xfrm>
        </p:spPr>
        <p:txBody>
          <a:bodyPr>
            <a:normAutofit/>
          </a:bodyPr>
          <a:lstStyle/>
          <a:p>
            <a:pPr>
              <a:lnSpc>
                <a:spcPct val="150000"/>
              </a:lnSpc>
            </a:pPr>
            <a:r>
              <a:rPr lang="en-US" altLang="zh-CN" sz="2000" dirty="0"/>
              <a:t>GLUT </a:t>
            </a:r>
            <a:r>
              <a:rPr lang="zh-CN" altLang="en-US" sz="2000" dirty="0"/>
              <a:t>蛋白家族，</a:t>
            </a:r>
            <a:r>
              <a:rPr lang="en-US" altLang="zh-CN" sz="2000" b="1" dirty="0">
                <a:solidFill>
                  <a:srgbClr val="0033CC"/>
                </a:solidFill>
              </a:rPr>
              <a:t>12 </a:t>
            </a:r>
            <a:r>
              <a:rPr lang="zh-CN" altLang="en-US" sz="2000" b="1" dirty="0">
                <a:solidFill>
                  <a:srgbClr val="0033CC"/>
                </a:solidFill>
              </a:rPr>
              <a:t>次跨膜</a:t>
            </a:r>
            <a:r>
              <a:rPr lang="el-GR" altLang="zh-CN" sz="2000" b="1" dirty="0"/>
              <a:t>α </a:t>
            </a:r>
            <a:r>
              <a:rPr lang="zh-CN" altLang="en-US" sz="2000" b="1" dirty="0"/>
              <a:t>螺旋</a:t>
            </a:r>
            <a:endParaRPr lang="en-US" altLang="zh-CN" sz="2000" b="1" dirty="0"/>
          </a:p>
          <a:p>
            <a:pPr>
              <a:lnSpc>
                <a:spcPct val="150000"/>
              </a:lnSpc>
            </a:pPr>
            <a:r>
              <a:rPr lang="en-US" altLang="zh-CN" sz="2000" dirty="0"/>
              <a:t>GLUT1 </a:t>
            </a:r>
            <a:r>
              <a:rPr lang="zh-CN" altLang="en-US" sz="2000" dirty="0"/>
              <a:t>介导葡糖糖进入红细胞及通过血脑屏障</a:t>
            </a:r>
            <a:endParaRPr lang="en-US" altLang="zh-CN" sz="2000" dirty="0"/>
          </a:p>
          <a:p>
            <a:pPr>
              <a:lnSpc>
                <a:spcPct val="150000"/>
              </a:lnSpc>
            </a:pPr>
            <a:r>
              <a:rPr lang="en-US" altLang="zh-CN" sz="2000" dirty="0"/>
              <a:t>GLUT1 </a:t>
            </a:r>
            <a:r>
              <a:rPr lang="zh-CN" altLang="en-US" sz="2000" dirty="0"/>
              <a:t>有序通过开口朝向胞外以及开口朝向胞内的构象改变过程，完成葡萄糖的协助转运</a:t>
            </a:r>
          </a:p>
        </p:txBody>
      </p:sp>
      <p:pic>
        <p:nvPicPr>
          <p:cNvPr id="9" name="Picture 2" descr="figure 11-29a">
            <a:extLst>
              <a:ext uri="{FF2B5EF4-FFF2-40B4-BE49-F238E27FC236}">
                <a16:creationId xmlns:a16="http://schemas.microsoft.com/office/drawing/2014/main" id="{F5E229CB-96D0-4D21-A130-291E068B6BE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03824" y="909000"/>
            <a:ext cx="3663810"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descr="4-5">
            <a:extLst>
              <a:ext uri="{FF2B5EF4-FFF2-40B4-BE49-F238E27FC236}">
                <a16:creationId xmlns:a16="http://schemas.microsoft.com/office/drawing/2014/main" id="{A93D2D31-BD21-4478-9A09-787215A43EF2}"/>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912001" y="3777458"/>
            <a:ext cx="10367998" cy="2700000"/>
          </a:xfrm>
          <a:prstGeom prst="rect">
            <a:avLst/>
          </a:prstGeom>
        </p:spPr>
      </p:pic>
      <p:sp>
        <p:nvSpPr>
          <p:cNvPr id="7" name="矩形 6">
            <a:extLst>
              <a:ext uri="{FF2B5EF4-FFF2-40B4-BE49-F238E27FC236}">
                <a16:creationId xmlns:a16="http://schemas.microsoft.com/office/drawing/2014/main" id="{3EA39E09-9874-46B2-A7A6-5CEB356FE66C}"/>
              </a:ext>
            </a:extLst>
          </p:cNvPr>
          <p:cNvSpPr/>
          <p:nvPr/>
        </p:nvSpPr>
        <p:spPr>
          <a:xfrm>
            <a:off x="1295400" y="6477458"/>
            <a:ext cx="9601200"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4-5 GLUT1 </a:t>
            </a:r>
            <a:r>
              <a:rPr lang="zh-CN" altLang="en-US" sz="1600" b="1" dirty="0">
                <a:solidFill>
                  <a:srgbClr val="0033CC"/>
                </a:solidFill>
                <a:latin typeface="Arial" panose="020B0604020202020204" pitchFamily="34" charset="0"/>
                <a:ea typeface="微软雅黑" panose="020B0503020204020204" pitchFamily="34" charset="-122"/>
              </a:rPr>
              <a:t>的晶体结构（含</a:t>
            </a:r>
            <a:r>
              <a:rPr lang="en-US" altLang="zh-CN" sz="1600" b="1" dirty="0">
                <a:solidFill>
                  <a:srgbClr val="0033CC"/>
                </a:solidFill>
                <a:latin typeface="Arial" panose="020B0604020202020204" pitchFamily="34" charset="0"/>
                <a:ea typeface="微软雅黑" panose="020B0503020204020204" pitchFamily="34" charset="-122"/>
              </a:rPr>
              <a:t>N45T </a:t>
            </a:r>
            <a:r>
              <a:rPr lang="zh-CN" altLang="en-US" sz="1600" b="1" dirty="0">
                <a:solidFill>
                  <a:srgbClr val="0033CC"/>
                </a:solidFill>
                <a:latin typeface="Arial" panose="020B0604020202020204" pitchFamily="34" charset="0"/>
                <a:ea typeface="微软雅黑" panose="020B0503020204020204" pitchFamily="34" charset="-122"/>
              </a:rPr>
              <a:t>和</a:t>
            </a:r>
            <a:r>
              <a:rPr lang="en-US" altLang="zh-CN" sz="1600" b="1" dirty="0">
                <a:solidFill>
                  <a:srgbClr val="0033CC"/>
                </a:solidFill>
                <a:latin typeface="Arial" panose="020B0604020202020204" pitchFamily="34" charset="0"/>
                <a:ea typeface="微软雅黑" panose="020B0503020204020204" pitchFamily="34" charset="-122"/>
              </a:rPr>
              <a:t>E329Q </a:t>
            </a:r>
            <a:r>
              <a:rPr lang="zh-CN" altLang="en-US" sz="1600" b="1" dirty="0">
                <a:solidFill>
                  <a:srgbClr val="0033CC"/>
                </a:solidFill>
                <a:latin typeface="Arial" panose="020B0604020202020204" pitchFamily="34" charset="0"/>
                <a:ea typeface="微软雅黑" panose="020B0503020204020204" pitchFamily="34" charset="-122"/>
              </a:rPr>
              <a:t>突变）和转运葡糖糖的工作模型</a:t>
            </a:r>
            <a:endParaRPr lang="zh-CN" altLang="en-US" sz="1400" dirty="0">
              <a:latin typeface="Arial" panose="020B0604020202020204" pitchFamily="34" charset="0"/>
              <a:ea typeface="微软雅黑" panose="020B0503020204020204" pitchFamily="34" charset="-122"/>
            </a:endParaRP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156" r="6015" b="59016"/>
          <a:stretch/>
        </p:blipFill>
        <p:spPr bwMode="auto">
          <a:xfrm>
            <a:off x="658369" y="2279904"/>
            <a:ext cx="5047488" cy="3645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a:extLst>
              <a:ext uri="{FF2B5EF4-FFF2-40B4-BE49-F238E27FC236}">
                <a16:creationId xmlns:a16="http://schemas.microsoft.com/office/drawing/2014/main" id="{938A6666-EAF9-46C2-BBCE-F15DA7061E9D}"/>
              </a:ext>
            </a:extLst>
          </p:cNvPr>
          <p:cNvSpPr>
            <a:spLocks noGrp="1"/>
          </p:cNvSpPr>
          <p:nvPr>
            <p:ph type="title"/>
          </p:nvPr>
        </p:nvSpPr>
        <p:spPr>
          <a:xfrm>
            <a:off x="824366" y="856488"/>
            <a:ext cx="11062834" cy="780288"/>
          </a:xfrm>
        </p:spPr>
        <p:txBody>
          <a:bodyPr>
            <a:noAutofit/>
          </a:bodyPr>
          <a:lstStyle/>
          <a:p>
            <a:pPr algn="ctr"/>
            <a:r>
              <a:rPr lang="zh-CN" altLang="en-US" sz="3200" dirty="0"/>
              <a:t>颜宁：看清葡萄糖进入人体那扇“门”</a:t>
            </a:r>
            <a:br>
              <a:rPr lang="zh-CN" altLang="en-US" sz="3200" dirty="0"/>
            </a:br>
            <a:endParaRPr lang="zh-CN" altLang="en-US" sz="3200" dirty="0"/>
          </a:p>
        </p:txBody>
      </p:sp>
      <p:pic>
        <p:nvPicPr>
          <p:cNvPr id="1027" name="Picture 3" descr="C:\Users\CAO-QI\Desktop\src=http___pic.biodiscover.com_files_6_xv_201406091920519555.jpg&amp;refer=http___pic.biodisc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8194" y="2526029"/>
            <a:ext cx="6376126" cy="315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89062"/>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8">
            <a:extLst>
              <a:ext uri="{FF2B5EF4-FFF2-40B4-BE49-F238E27FC236}">
                <a16:creationId xmlns:a16="http://schemas.microsoft.com/office/drawing/2014/main" id="{D691B1B6-4720-4F71-BB5F-74B4ACE2E22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8790" y="3227031"/>
            <a:ext cx="6077210"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id="{6204E5E9-620B-48D2-B212-7BF8708ECD8F}"/>
              </a:ext>
            </a:extLst>
          </p:cNvPr>
          <p:cNvSpPr>
            <a:spLocks noGrp="1"/>
          </p:cNvSpPr>
          <p:nvPr>
            <p:ph type="title"/>
          </p:nvPr>
        </p:nvSpPr>
        <p:spPr/>
        <p:txBody>
          <a:bodyPr/>
          <a:lstStyle/>
          <a:p>
            <a:r>
              <a:rPr lang="en-US" altLang="zh-CN" dirty="0"/>
              <a:t>Transport Processes Within a Composite Eukaryotic Cell</a:t>
            </a:r>
            <a:endParaRPr lang="zh-CN" altLang="en-US" dirty="0"/>
          </a:p>
        </p:txBody>
      </p:sp>
      <p:sp>
        <p:nvSpPr>
          <p:cNvPr id="2" name="内容占位符 1">
            <a:extLst>
              <a:ext uri="{FF2B5EF4-FFF2-40B4-BE49-F238E27FC236}">
                <a16:creationId xmlns:a16="http://schemas.microsoft.com/office/drawing/2014/main" id="{FAF37CB4-5275-4CF3-AAAE-A7B72C961CB4}"/>
              </a:ext>
            </a:extLst>
          </p:cNvPr>
          <p:cNvSpPr>
            <a:spLocks noGrp="1"/>
          </p:cNvSpPr>
          <p:nvPr>
            <p:ph idx="1"/>
          </p:nvPr>
        </p:nvSpPr>
        <p:spPr/>
        <p:txBody>
          <a:bodyPr/>
          <a:lstStyle/>
          <a:p>
            <a:pPr>
              <a:lnSpc>
                <a:spcPct val="150000"/>
              </a:lnSpc>
              <a:spcAft>
                <a:spcPts val="600"/>
              </a:spcAft>
            </a:pPr>
            <a:r>
              <a:rPr lang="zh-CN" altLang="en-US" dirty="0"/>
              <a:t>物质的跨膜运输对细胞的生存和生长至关重要</a:t>
            </a:r>
            <a:endParaRPr lang="en-US" altLang="zh-CN" dirty="0"/>
          </a:p>
          <a:p>
            <a:pPr>
              <a:lnSpc>
                <a:spcPct val="150000"/>
              </a:lnSpc>
              <a:spcAft>
                <a:spcPts val="600"/>
              </a:spcAft>
            </a:pPr>
            <a:r>
              <a:rPr lang="zh-CN" altLang="en-US" dirty="0"/>
              <a:t>物质通过细胞质膜的转运主要有</a:t>
            </a:r>
            <a:r>
              <a:rPr lang="en-US" altLang="zh-CN" b="1" dirty="0">
                <a:solidFill>
                  <a:srgbClr val="0033CC"/>
                </a:solidFill>
              </a:rPr>
              <a:t>3 </a:t>
            </a:r>
            <a:r>
              <a:rPr lang="zh-CN" altLang="en-US" b="1" dirty="0">
                <a:solidFill>
                  <a:srgbClr val="0033CC"/>
                </a:solidFill>
              </a:rPr>
              <a:t>种途径</a:t>
            </a:r>
            <a:r>
              <a:rPr lang="zh-CN" altLang="en-US" dirty="0"/>
              <a:t>：</a:t>
            </a:r>
            <a:r>
              <a:rPr lang="zh-CN" altLang="en-US" b="1" dirty="0">
                <a:solidFill>
                  <a:srgbClr val="0033CC"/>
                </a:solidFill>
              </a:rPr>
              <a:t>被动运输</a:t>
            </a:r>
            <a:r>
              <a:rPr lang="zh-CN" altLang="en-US" dirty="0"/>
              <a:t>（包括简单扩散和协助扩散）、</a:t>
            </a:r>
            <a:r>
              <a:rPr lang="zh-CN" altLang="en-US" b="1" dirty="0">
                <a:solidFill>
                  <a:srgbClr val="0033CC"/>
                </a:solidFill>
              </a:rPr>
              <a:t>主动运输</a:t>
            </a:r>
            <a:r>
              <a:rPr lang="zh-CN" altLang="en-US" dirty="0"/>
              <a:t>以及</a:t>
            </a:r>
            <a:r>
              <a:rPr lang="zh-CN" altLang="en-US" b="1" dirty="0">
                <a:solidFill>
                  <a:srgbClr val="0033CC"/>
                </a:solidFill>
              </a:rPr>
              <a:t>胞吞与胞吐作用</a:t>
            </a:r>
          </a:p>
        </p:txBody>
      </p:sp>
      <p:pic>
        <p:nvPicPr>
          <p:cNvPr id="6" name="图片 9">
            <a:extLst>
              <a:ext uri="{FF2B5EF4-FFF2-40B4-BE49-F238E27FC236}">
                <a16:creationId xmlns:a16="http://schemas.microsoft.com/office/drawing/2014/main" id="{6EE88CD1-258F-4B35-844D-981A8DF54E1F}"/>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637917" y="3227031"/>
            <a:ext cx="553529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3260974"/>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961886D6-2CE6-4DF4-ADD9-F5018B9AC991}"/>
              </a:ext>
            </a:extLst>
          </p:cNvPr>
          <p:cNvSpPr>
            <a:spLocks noGrp="1"/>
          </p:cNvSpPr>
          <p:nvPr>
            <p:ph type="title"/>
          </p:nvPr>
        </p:nvSpPr>
        <p:spPr/>
        <p:txBody>
          <a:bodyPr/>
          <a:lstStyle/>
          <a:p>
            <a:pPr algn="l" eaLnBrk="1" hangingPunct="1"/>
            <a:r>
              <a:rPr lang="en-US" altLang="zh-CN" sz="2800" dirty="0"/>
              <a:t>2. </a:t>
            </a:r>
            <a:r>
              <a:rPr lang="zh-CN" altLang="en-US" sz="2800" dirty="0"/>
              <a:t>水孔蛋白：水分子的跨膜通道</a:t>
            </a:r>
          </a:p>
        </p:txBody>
      </p:sp>
      <p:sp>
        <p:nvSpPr>
          <p:cNvPr id="23555" name="内容占位符 2">
            <a:extLst>
              <a:ext uri="{FF2B5EF4-FFF2-40B4-BE49-F238E27FC236}">
                <a16:creationId xmlns:a16="http://schemas.microsoft.com/office/drawing/2014/main" id="{417F062A-04F2-4869-A2FC-4F45781F13AC}"/>
              </a:ext>
            </a:extLst>
          </p:cNvPr>
          <p:cNvSpPr>
            <a:spLocks noGrp="1"/>
          </p:cNvSpPr>
          <p:nvPr>
            <p:ph idx="1"/>
          </p:nvPr>
        </p:nvSpPr>
        <p:spPr/>
        <p:txBody>
          <a:bodyPr>
            <a:normAutofit/>
          </a:bodyPr>
          <a:lstStyle/>
          <a:p>
            <a:r>
              <a:rPr lang="zh-CN" altLang="en-US" sz="2000" dirty="0"/>
              <a:t>水分子除通过简单扩散的方式缓慢穿过脂双层外，某些组织细胞还可借助质膜上的水孔蛋白实现快速跨膜转运</a:t>
            </a:r>
          </a:p>
        </p:txBody>
      </p:sp>
      <p:pic>
        <p:nvPicPr>
          <p:cNvPr id="7" name="图片 1">
            <a:extLst>
              <a:ext uri="{FF2B5EF4-FFF2-40B4-BE49-F238E27FC236}">
                <a16:creationId xmlns:a16="http://schemas.microsoft.com/office/drawing/2014/main" id="{DA941756-F740-42E2-8F52-C270C922C63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5962" y="2224809"/>
            <a:ext cx="10140076" cy="325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2">
            <a:extLst>
              <a:ext uri="{FF2B5EF4-FFF2-40B4-BE49-F238E27FC236}">
                <a16:creationId xmlns:a16="http://schemas.microsoft.com/office/drawing/2014/main" id="{9A94107A-3692-40F6-9F1D-DD75D0B66758}"/>
              </a:ext>
            </a:extLst>
          </p:cNvPr>
          <p:cNvSpPr>
            <a:spLocks noChangeArrowheads="1"/>
          </p:cNvSpPr>
          <p:nvPr/>
        </p:nvSpPr>
        <p:spPr bwMode="auto">
          <a:xfrm>
            <a:off x="564583" y="5626894"/>
            <a:ext cx="11062834" cy="1231106"/>
          </a:xfrm>
          <a:prstGeom prst="rect">
            <a:avLst/>
          </a:prstGeom>
          <a:solidFill>
            <a:srgbClr val="0033CC"/>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ts val="600"/>
              </a:spcBef>
              <a:buNone/>
            </a:pPr>
            <a:r>
              <a:rPr lang="zh-CN" altLang="en-US" sz="1600" dirty="0">
                <a:solidFill>
                  <a:schemeClr val="bg1"/>
                </a:solidFill>
                <a:ea typeface="微软雅黑" panose="020B0503020204020204" pitchFamily="34" charset="-122"/>
              </a:rPr>
              <a:t>对照组</a:t>
            </a:r>
            <a:r>
              <a:rPr lang="en-US" altLang="zh-CN" sz="1600" dirty="0">
                <a:solidFill>
                  <a:schemeClr val="bg1"/>
                </a:solidFill>
                <a:ea typeface="微软雅黑" panose="020B0503020204020204" pitchFamily="34" charset="-122"/>
              </a:rPr>
              <a:t>. </a:t>
            </a:r>
            <a:r>
              <a:rPr lang="zh-CN" altLang="en-US" sz="1600" dirty="0">
                <a:solidFill>
                  <a:schemeClr val="bg1"/>
                </a:solidFill>
                <a:ea typeface="微软雅黑" panose="020B0503020204020204" pitchFamily="34" charset="-122"/>
              </a:rPr>
              <a:t>正常非洲爪蟾卵母细胞（细胞质膜上不含水通道蛋白）</a:t>
            </a:r>
            <a:endParaRPr lang="en-US" altLang="zh-CN" sz="1600" dirty="0">
              <a:solidFill>
                <a:schemeClr val="bg1"/>
              </a:solidFill>
              <a:ea typeface="微软雅黑" panose="020B0503020204020204" pitchFamily="34" charset="-122"/>
            </a:endParaRPr>
          </a:p>
          <a:p>
            <a:pPr algn="ctr">
              <a:spcBef>
                <a:spcPts val="600"/>
              </a:spcBef>
              <a:buNone/>
            </a:pPr>
            <a:r>
              <a:rPr lang="zh-CN" altLang="en-US" sz="1600" dirty="0">
                <a:solidFill>
                  <a:schemeClr val="bg1"/>
                </a:solidFill>
                <a:ea typeface="微软雅黑" panose="020B0503020204020204" pitchFamily="34" charset="-122"/>
              </a:rPr>
              <a:t>实验组</a:t>
            </a:r>
            <a:r>
              <a:rPr lang="en-US" altLang="zh-CN" sz="1600" dirty="0">
                <a:solidFill>
                  <a:schemeClr val="bg1"/>
                </a:solidFill>
                <a:ea typeface="微软雅黑" panose="020B0503020204020204" pitchFamily="34" charset="-122"/>
              </a:rPr>
              <a:t>. </a:t>
            </a:r>
            <a:r>
              <a:rPr lang="zh-CN" altLang="en-US" sz="1600" dirty="0">
                <a:solidFill>
                  <a:schemeClr val="bg1"/>
                </a:solidFill>
                <a:ea typeface="微软雅黑" panose="020B0503020204020204" pitchFamily="34" charset="-122"/>
              </a:rPr>
              <a:t>显微注射体外转录合成的水通道蛋白</a:t>
            </a:r>
            <a:r>
              <a:rPr lang="en-US" altLang="zh-CN" sz="1600" dirty="0">
                <a:solidFill>
                  <a:schemeClr val="bg1"/>
                </a:solidFill>
                <a:ea typeface="微软雅黑" panose="020B0503020204020204" pitchFamily="34" charset="-122"/>
              </a:rPr>
              <a:t>cDNA</a:t>
            </a:r>
            <a:r>
              <a:rPr lang="zh-CN" altLang="en-US" sz="1600" dirty="0">
                <a:solidFill>
                  <a:schemeClr val="bg1"/>
                </a:solidFill>
                <a:ea typeface="微软雅黑" panose="020B0503020204020204" pitchFamily="34" charset="-122"/>
              </a:rPr>
              <a:t>（可表达水通道蛋白）。</a:t>
            </a:r>
            <a:endParaRPr lang="en-US" altLang="zh-CN" sz="1600" dirty="0">
              <a:solidFill>
                <a:schemeClr val="bg1"/>
              </a:solidFill>
              <a:ea typeface="微软雅黑" panose="020B0503020204020204" pitchFamily="34" charset="-122"/>
            </a:endParaRPr>
          </a:p>
          <a:p>
            <a:pPr algn="ctr">
              <a:spcBef>
                <a:spcPts val="600"/>
              </a:spcBef>
              <a:buNone/>
            </a:pPr>
            <a:r>
              <a:rPr lang="zh-CN" altLang="en-US" sz="1600" dirty="0">
                <a:solidFill>
                  <a:schemeClr val="bg1"/>
                </a:solidFill>
                <a:ea typeface="微软雅黑" panose="020B0503020204020204" pitchFamily="34" charset="-122"/>
              </a:rPr>
              <a:t>两组细胞分别从等渗盐溶液（</a:t>
            </a:r>
            <a:r>
              <a:rPr lang="en-US" altLang="zh-CN" sz="1600" dirty="0">
                <a:solidFill>
                  <a:schemeClr val="bg1"/>
                </a:solidFill>
                <a:ea typeface="微软雅黑" panose="020B0503020204020204" pitchFamily="34" charset="-122"/>
              </a:rPr>
              <a:t>0.1mol/L</a:t>
            </a:r>
            <a:r>
              <a:rPr lang="zh-CN" altLang="en-US" sz="1600" dirty="0">
                <a:solidFill>
                  <a:schemeClr val="bg1"/>
                </a:solidFill>
                <a:ea typeface="微软雅黑" panose="020B0503020204020204" pitchFamily="34" charset="-122"/>
              </a:rPr>
              <a:t>）转移到低渗盐溶液（</a:t>
            </a:r>
            <a:r>
              <a:rPr lang="en-US" altLang="zh-CN" sz="1600" dirty="0">
                <a:solidFill>
                  <a:schemeClr val="bg1"/>
                </a:solidFill>
                <a:ea typeface="微软雅黑" panose="020B0503020204020204" pitchFamily="34" charset="-122"/>
              </a:rPr>
              <a:t>0.035mol/L</a:t>
            </a:r>
            <a:r>
              <a:rPr lang="zh-CN" altLang="en-US" sz="1600" dirty="0">
                <a:solidFill>
                  <a:schemeClr val="bg1"/>
                </a:solidFill>
                <a:ea typeface="微软雅黑" panose="020B0503020204020204" pitchFamily="34" charset="-122"/>
              </a:rPr>
              <a:t>）中，不同时间点观察细胞形态的变化，对照组细胞体积保持不变（对水不通透），实验组细胞逐渐吸水膨胀直至破裂</a:t>
            </a:r>
          </a:p>
        </p:txBody>
      </p:sp>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8A6666-EAF9-46C2-BBCE-F15DA7061E9D}"/>
              </a:ext>
            </a:extLst>
          </p:cNvPr>
          <p:cNvSpPr>
            <a:spLocks noGrp="1"/>
          </p:cNvSpPr>
          <p:nvPr>
            <p:ph type="title"/>
          </p:nvPr>
        </p:nvSpPr>
        <p:spPr/>
        <p:txBody>
          <a:bodyPr/>
          <a:lstStyle/>
          <a:p>
            <a:r>
              <a:rPr lang="en-US" altLang="zh-CN" dirty="0"/>
              <a:t>2. </a:t>
            </a:r>
            <a:r>
              <a:rPr lang="zh-CN" altLang="en-US" dirty="0"/>
              <a:t>水孔蛋白：水分子的跨膜通道</a:t>
            </a:r>
          </a:p>
        </p:txBody>
      </p:sp>
      <p:sp>
        <p:nvSpPr>
          <p:cNvPr id="3" name="内容占位符 2">
            <a:extLst>
              <a:ext uri="{FF2B5EF4-FFF2-40B4-BE49-F238E27FC236}">
                <a16:creationId xmlns:a16="http://schemas.microsoft.com/office/drawing/2014/main" id="{7F13880B-30BF-45DA-8DCF-9329F0F94A03}"/>
              </a:ext>
            </a:extLst>
          </p:cNvPr>
          <p:cNvSpPr>
            <a:spLocks noGrp="1"/>
          </p:cNvSpPr>
          <p:nvPr>
            <p:ph idx="1"/>
          </p:nvPr>
        </p:nvSpPr>
        <p:spPr>
          <a:xfrm>
            <a:off x="824366" y="1075768"/>
            <a:ext cx="11062834" cy="5435604"/>
          </a:xfrm>
        </p:spPr>
        <p:txBody>
          <a:bodyPr>
            <a:normAutofit/>
          </a:bodyPr>
          <a:lstStyle/>
          <a:p>
            <a:pPr>
              <a:lnSpc>
                <a:spcPts val="2800"/>
              </a:lnSpc>
            </a:pPr>
            <a:r>
              <a:rPr lang="en-US" altLang="zh-CN" sz="2000" dirty="0"/>
              <a:t>AQP1 </a:t>
            </a:r>
            <a:r>
              <a:rPr lang="zh-CN" altLang="en-US" sz="2000" dirty="0"/>
              <a:t>是一个高度特异的亲水通道，只允许水而不允许离子或其他小分子溶质通过</a:t>
            </a:r>
            <a:endParaRPr lang="en-US" altLang="zh-CN" sz="2000" dirty="0"/>
          </a:p>
          <a:p>
            <a:pPr>
              <a:lnSpc>
                <a:spcPts val="2800"/>
              </a:lnSpc>
            </a:pPr>
            <a:r>
              <a:rPr lang="en-US" altLang="zh-CN" sz="2000" dirty="0"/>
              <a:t>AQP1 </a:t>
            </a:r>
            <a:r>
              <a:rPr lang="zh-CN" altLang="en-US" sz="2000" dirty="0"/>
              <a:t>中央孔的孔径</a:t>
            </a:r>
            <a:r>
              <a:rPr lang="zh-CN" altLang="en-US" sz="2000" b="1" dirty="0">
                <a:solidFill>
                  <a:srgbClr val="0033CC"/>
                </a:solidFill>
              </a:rPr>
              <a:t>无法通过比水分子大的物质</a:t>
            </a:r>
            <a:r>
              <a:rPr lang="zh-CN" altLang="en-US" sz="2000" dirty="0"/>
              <a:t>，两个</a:t>
            </a:r>
            <a:r>
              <a:rPr lang="en-US" altLang="zh-CN" sz="2000" dirty="0" err="1"/>
              <a:t>Asn</a:t>
            </a:r>
            <a:r>
              <a:rPr lang="en-US" altLang="zh-CN" sz="2000" dirty="0"/>
              <a:t>-Pro-Ala </a:t>
            </a:r>
            <a:r>
              <a:rPr lang="zh-CN" altLang="en-US" sz="2000" dirty="0"/>
              <a:t>中的</a:t>
            </a:r>
            <a:r>
              <a:rPr lang="en-US" altLang="zh-CN" sz="2000" b="1" dirty="0" err="1">
                <a:solidFill>
                  <a:srgbClr val="0033CC"/>
                </a:solidFill>
              </a:rPr>
              <a:t>Asn</a:t>
            </a:r>
            <a:r>
              <a:rPr lang="en-US" altLang="zh-CN" sz="2000" b="1" dirty="0">
                <a:solidFill>
                  <a:srgbClr val="0033CC"/>
                </a:solidFill>
              </a:rPr>
              <a:t> </a:t>
            </a:r>
            <a:r>
              <a:rPr lang="zh-CN" altLang="en-US" sz="2000" b="1" dirty="0">
                <a:solidFill>
                  <a:srgbClr val="0033CC"/>
                </a:solidFill>
              </a:rPr>
              <a:t>残基所带的正电荷也排除了质子的通过</a:t>
            </a:r>
          </a:p>
        </p:txBody>
      </p:sp>
      <p:pic>
        <p:nvPicPr>
          <p:cNvPr id="4" name="图片 3" descr="4-6">
            <a:extLst>
              <a:ext uri="{FF2B5EF4-FFF2-40B4-BE49-F238E27FC236}">
                <a16:creationId xmlns:a16="http://schemas.microsoft.com/office/drawing/2014/main" id="{0CD3DF44-F594-4D02-97E9-699CC739A65B}"/>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833040" y="2279061"/>
            <a:ext cx="8525921" cy="3600000"/>
          </a:xfrm>
          <a:prstGeom prst="rect">
            <a:avLst/>
          </a:prstGeom>
        </p:spPr>
      </p:pic>
      <p:sp>
        <p:nvSpPr>
          <p:cNvPr id="5" name="矩形 4">
            <a:extLst>
              <a:ext uri="{FF2B5EF4-FFF2-40B4-BE49-F238E27FC236}">
                <a16:creationId xmlns:a16="http://schemas.microsoft.com/office/drawing/2014/main" id="{D025F07B-3805-42CF-B94C-E79B64501713}"/>
              </a:ext>
            </a:extLst>
          </p:cNvPr>
          <p:cNvSpPr/>
          <p:nvPr/>
        </p:nvSpPr>
        <p:spPr>
          <a:xfrm>
            <a:off x="0" y="5879769"/>
            <a:ext cx="1219200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4-6 </a:t>
            </a:r>
            <a:r>
              <a:rPr lang="zh-CN" altLang="en-US" sz="1600" b="1" dirty="0">
                <a:solidFill>
                  <a:srgbClr val="0033CC"/>
                </a:solidFill>
                <a:latin typeface="Arial" panose="020B0604020202020204" pitchFamily="34" charset="0"/>
                <a:ea typeface="微软雅黑" panose="020B0503020204020204" pitchFamily="34" charset="-122"/>
              </a:rPr>
              <a:t>水孔蛋白分布与结构示意图</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豚鼠细胞质膜上分布的大量水孔蛋白电镜照片。</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水孔蛋白</a:t>
            </a:r>
            <a:r>
              <a:rPr lang="en-US" altLang="zh-CN" sz="1400" dirty="0">
                <a:latin typeface="Arial" panose="020B0604020202020204" pitchFamily="34" charset="0"/>
                <a:ea typeface="微软雅黑" panose="020B0503020204020204" pitchFamily="34" charset="-122"/>
              </a:rPr>
              <a:t>AQP1 </a:t>
            </a:r>
            <a:r>
              <a:rPr lang="zh-CN" altLang="en-US" sz="1400" dirty="0">
                <a:latin typeface="Arial" panose="020B0604020202020204" pitchFamily="34" charset="0"/>
                <a:ea typeface="微软雅黑" panose="020B0503020204020204" pitchFamily="34" charset="-122"/>
              </a:rPr>
              <a:t>由</a:t>
            </a:r>
            <a:r>
              <a:rPr lang="en-US" altLang="zh-CN" sz="1400" dirty="0">
                <a:latin typeface="Arial" panose="020B0604020202020204" pitchFamily="34" charset="0"/>
                <a:ea typeface="微软雅黑" panose="020B0503020204020204" pitchFamily="34" charset="-122"/>
              </a:rPr>
              <a:t>4 </a:t>
            </a:r>
            <a:r>
              <a:rPr lang="zh-CN" altLang="en-US" sz="1400" dirty="0">
                <a:latin typeface="Arial" panose="020B0604020202020204" pitchFamily="34" charset="0"/>
                <a:ea typeface="微软雅黑" panose="020B0503020204020204" pitchFamily="34" charset="-122"/>
              </a:rPr>
              <a:t>个亚基组成四聚体。</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每个亚基由</a:t>
            </a:r>
            <a:r>
              <a:rPr lang="en-US" altLang="zh-CN" sz="1400" dirty="0">
                <a:latin typeface="Arial" panose="020B0604020202020204" pitchFamily="34" charset="0"/>
                <a:ea typeface="微软雅黑" panose="020B0503020204020204" pitchFamily="34" charset="-122"/>
              </a:rPr>
              <a:t>3 </a:t>
            </a:r>
            <a:r>
              <a:rPr lang="zh-CN" altLang="en-US" sz="1400" dirty="0">
                <a:latin typeface="Arial" panose="020B0604020202020204" pitchFamily="34" charset="0"/>
                <a:ea typeface="微软雅黑" panose="020B0503020204020204" pitchFamily="34" charset="-122"/>
              </a:rPr>
              <a:t>对同源的跨膜</a:t>
            </a:r>
            <a:r>
              <a:rPr lang="en-US" altLang="zh-CN" sz="1400" dirty="0">
                <a:latin typeface="Arial" panose="020B0604020202020204" pitchFamily="34" charset="0"/>
                <a:ea typeface="微软雅黑" panose="020B0503020204020204" pitchFamily="34" charset="-122"/>
              </a:rPr>
              <a:t>α </a:t>
            </a:r>
            <a:r>
              <a:rPr lang="zh-CN" altLang="en-US" sz="1400" dirty="0">
                <a:latin typeface="Arial" panose="020B0604020202020204" pitchFamily="34" charset="0"/>
                <a:ea typeface="微软雅黑" panose="020B0503020204020204" pitchFamily="34" charset="-122"/>
              </a:rPr>
              <a:t>螺旋（</a:t>
            </a:r>
            <a:r>
              <a:rPr lang="en-US" altLang="zh-CN" sz="1400" dirty="0">
                <a:latin typeface="Arial" panose="020B0604020202020204" pitchFamily="34" charset="0"/>
                <a:ea typeface="微软雅黑" panose="020B0503020204020204" pitchFamily="34" charset="-122"/>
              </a:rPr>
              <a:t>aa′</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bb′</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cc′</a:t>
            </a:r>
            <a:r>
              <a:rPr lang="zh-CN" altLang="en-US" sz="1400" dirty="0">
                <a:latin typeface="Arial" panose="020B0604020202020204" pitchFamily="34" charset="0"/>
                <a:ea typeface="微软雅黑" panose="020B0503020204020204" pitchFamily="34" charset="-122"/>
              </a:rPr>
              <a:t>）组成。</a:t>
            </a:r>
            <a:r>
              <a:rPr lang="en-US" altLang="zh-CN" sz="1400" dirty="0">
                <a:latin typeface="Arial" panose="020B0604020202020204" pitchFamily="34" charset="0"/>
                <a:ea typeface="微软雅黑" panose="020B0503020204020204" pitchFamily="34" charset="-122"/>
              </a:rPr>
              <a:t>D. </a:t>
            </a:r>
            <a:r>
              <a:rPr lang="zh-CN" altLang="en-US" sz="1400" dirty="0">
                <a:latin typeface="Arial" panose="020B0604020202020204" pitchFamily="34" charset="0"/>
                <a:ea typeface="微软雅黑" panose="020B0503020204020204" pitchFamily="34" charset="-122"/>
              </a:rPr>
              <a:t>亚基三维结构示意图</a:t>
            </a:r>
          </a:p>
        </p:txBody>
      </p:sp>
    </p:spTree>
    <p:extLst>
      <p:ext uri="{BB962C8B-B14F-4D97-AF65-F5344CB8AC3E}">
        <p14:creationId xmlns:p14="http://schemas.microsoft.com/office/powerpoint/2010/main" val="988642656"/>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A0ACD-4551-4662-A878-741B568E0880}"/>
              </a:ext>
            </a:extLst>
          </p:cNvPr>
          <p:cNvSpPr>
            <a:spLocks noGrp="1"/>
          </p:cNvSpPr>
          <p:nvPr>
            <p:ph type="title"/>
          </p:nvPr>
        </p:nvSpPr>
        <p:spPr/>
        <p:txBody>
          <a:bodyPr/>
          <a:lstStyle/>
          <a:p>
            <a:r>
              <a:rPr lang="en-US" altLang="zh-CN" dirty="0"/>
              <a:t>The Nobel Prize in Chemistry 2003</a:t>
            </a:r>
            <a:endParaRPr lang="zh-CN" altLang="en-US" dirty="0"/>
          </a:p>
        </p:txBody>
      </p:sp>
      <p:sp>
        <p:nvSpPr>
          <p:cNvPr id="4" name="矩形 3">
            <a:extLst>
              <a:ext uri="{FF2B5EF4-FFF2-40B4-BE49-F238E27FC236}">
                <a16:creationId xmlns:a16="http://schemas.microsoft.com/office/drawing/2014/main" id="{E9888994-2D56-4444-A401-1C5C4517B848}"/>
              </a:ext>
            </a:extLst>
          </p:cNvPr>
          <p:cNvSpPr/>
          <p:nvPr/>
        </p:nvSpPr>
        <p:spPr>
          <a:xfrm>
            <a:off x="428297" y="5781441"/>
            <a:ext cx="11335407" cy="1015663"/>
          </a:xfrm>
          <a:prstGeom prst="rect">
            <a:avLst/>
          </a:prstGeom>
        </p:spPr>
        <p:txBody>
          <a:bodyPr wrap="square">
            <a:spAutoFit/>
          </a:bodyPr>
          <a:lstStyle/>
          <a:p>
            <a:r>
              <a:rPr lang="en-US" altLang="zh-CN" sz="1600" dirty="0">
                <a:latin typeface="Arial" panose="020B0604020202020204" pitchFamily="34" charset="0"/>
                <a:cs typeface="Arial" panose="020B0604020202020204" pitchFamily="34" charset="0"/>
              </a:rPr>
              <a:t>The Nobel Prize in Chemistry 2003 was awarded </a:t>
            </a:r>
            <a:r>
              <a:rPr lang="en-US" altLang="zh-CN" sz="1600" i="1" dirty="0">
                <a:latin typeface="Arial" panose="020B0604020202020204" pitchFamily="34" charset="0"/>
                <a:cs typeface="Arial" panose="020B0604020202020204" pitchFamily="34" charset="0"/>
              </a:rPr>
              <a:t>"for discoveries concerning channels in cell membranes"</a:t>
            </a:r>
            <a:r>
              <a:rPr lang="en-US" altLang="zh-CN" sz="1600" dirty="0">
                <a:latin typeface="Arial" panose="020B0604020202020204" pitchFamily="34" charset="0"/>
                <a:cs typeface="Arial" panose="020B0604020202020204" pitchFamily="34" charset="0"/>
              </a:rPr>
              <a:t> jointly with one half to Peter </a:t>
            </a:r>
            <a:r>
              <a:rPr lang="en-US" altLang="zh-CN" sz="1600" dirty="0" err="1">
                <a:latin typeface="Arial" panose="020B0604020202020204" pitchFamily="34" charset="0"/>
                <a:cs typeface="Arial" panose="020B0604020202020204" pitchFamily="34" charset="0"/>
              </a:rPr>
              <a:t>Agre</a:t>
            </a:r>
            <a:r>
              <a:rPr lang="en-US" altLang="zh-CN" dirty="0">
                <a:solidFill>
                  <a:srgbClr val="0033CC"/>
                </a:solidFill>
                <a:latin typeface="Arial" panose="020B0604020202020204" pitchFamily="34" charset="0"/>
                <a:cs typeface="Arial" panose="020B0604020202020204" pitchFamily="34" charset="0"/>
              </a:rPr>
              <a:t> </a:t>
            </a:r>
            <a:r>
              <a:rPr lang="en-US" altLang="zh-CN" sz="2000" b="1" i="1" dirty="0">
                <a:solidFill>
                  <a:srgbClr val="0033CC"/>
                </a:solidFill>
                <a:latin typeface="Arial" panose="020B0604020202020204" pitchFamily="34" charset="0"/>
                <a:cs typeface="Arial" panose="020B0604020202020204" pitchFamily="34" charset="0"/>
              </a:rPr>
              <a:t>"for the discovery of </a:t>
            </a:r>
            <a:r>
              <a:rPr lang="en-US" altLang="zh-CN" sz="2400" b="1" i="1" dirty="0">
                <a:solidFill>
                  <a:srgbClr val="FF0000"/>
                </a:solidFill>
                <a:latin typeface="Arial" panose="020B0604020202020204" pitchFamily="34" charset="0"/>
                <a:cs typeface="Arial" panose="020B0604020202020204" pitchFamily="34" charset="0"/>
              </a:rPr>
              <a:t>water channels</a:t>
            </a:r>
            <a:r>
              <a:rPr lang="en-US" altLang="zh-CN" sz="2000" b="1" i="1" dirty="0">
                <a:solidFill>
                  <a:srgbClr val="0033CC"/>
                </a:solidFill>
                <a:latin typeface="Arial" panose="020B0604020202020204" pitchFamily="34" charset="0"/>
                <a:cs typeface="Arial" panose="020B0604020202020204" pitchFamily="34" charset="0"/>
              </a:rPr>
              <a:t>"</a:t>
            </a:r>
            <a:r>
              <a:rPr lang="en-US" altLang="zh-CN" dirty="0">
                <a:solidFill>
                  <a:srgbClr val="0033CC"/>
                </a:solidFill>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and with one half to Roderick MacKinnon </a:t>
            </a:r>
            <a:r>
              <a:rPr lang="en-US" altLang="zh-CN" sz="2000" b="1" i="1" dirty="0">
                <a:solidFill>
                  <a:srgbClr val="0033CC"/>
                </a:solidFill>
                <a:latin typeface="Arial" panose="020B0604020202020204" pitchFamily="34" charset="0"/>
                <a:cs typeface="Arial" panose="020B0604020202020204" pitchFamily="34" charset="0"/>
              </a:rPr>
              <a:t>"for structural and mechanistic studies of ion channels".</a:t>
            </a:r>
          </a:p>
        </p:txBody>
      </p:sp>
      <p:pic>
        <p:nvPicPr>
          <p:cNvPr id="5" name="图片 4">
            <a:extLst>
              <a:ext uri="{FF2B5EF4-FFF2-40B4-BE49-F238E27FC236}">
                <a16:creationId xmlns:a16="http://schemas.microsoft.com/office/drawing/2014/main" id="{51C0D11B-1DF0-453F-801F-4408C4C028D0}"/>
              </a:ext>
            </a:extLst>
          </p:cNvPr>
          <p:cNvPicPr>
            <a:picLocks noChangeAspect="1"/>
          </p:cNvPicPr>
          <p:nvPr/>
        </p:nvPicPr>
        <p:blipFill>
          <a:blip r:embed="rId2"/>
          <a:stretch>
            <a:fillRect/>
          </a:stretch>
        </p:blipFill>
        <p:spPr>
          <a:xfrm>
            <a:off x="3447107" y="1196733"/>
            <a:ext cx="5297787" cy="4500000"/>
          </a:xfrm>
          <a:prstGeom prst="rect">
            <a:avLst/>
          </a:prstGeom>
        </p:spPr>
      </p:pic>
    </p:spTree>
    <p:extLst>
      <p:ext uri="{BB962C8B-B14F-4D97-AF65-F5344CB8AC3E}">
        <p14:creationId xmlns:p14="http://schemas.microsoft.com/office/powerpoint/2010/main" val="1449641635"/>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2">
            <a:extLst>
              <a:ext uri="{FF2B5EF4-FFF2-40B4-BE49-F238E27FC236}">
                <a16:creationId xmlns:a16="http://schemas.microsoft.com/office/drawing/2014/main" id="{521262EA-BE8F-4230-A34E-52D3C98202D0}"/>
              </a:ext>
            </a:extLst>
          </p:cNvPr>
          <p:cNvGrpSpPr>
            <a:grpSpLocks/>
          </p:cNvGrpSpPr>
          <p:nvPr/>
        </p:nvGrpSpPr>
        <p:grpSpPr bwMode="auto">
          <a:xfrm>
            <a:off x="1131450" y="3429000"/>
            <a:ext cx="9929101" cy="2879725"/>
            <a:chOff x="0" y="3355826"/>
            <a:chExt cx="9930017" cy="2880000"/>
          </a:xfrm>
        </p:grpSpPr>
        <p:pic>
          <p:nvPicPr>
            <p:cNvPr id="27653" name="Picture 2" descr="D:\编书\细胞生物学教材编写\第4版学习指南\Chapter 5 Fig\imagepage6.JPG">
              <a:extLst>
                <a:ext uri="{FF2B5EF4-FFF2-40B4-BE49-F238E27FC236}">
                  <a16:creationId xmlns:a16="http://schemas.microsoft.com/office/drawing/2014/main" id="{D6697A42-B47A-4923-9769-B1B0DC9AC54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3355826"/>
              <a:ext cx="6181562"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1">
              <a:extLst>
                <a:ext uri="{FF2B5EF4-FFF2-40B4-BE49-F238E27FC236}">
                  <a16:creationId xmlns:a16="http://schemas.microsoft.com/office/drawing/2014/main" id="{8AB3F6E2-C420-414D-95F1-B93618949F2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39597" y="3715826"/>
              <a:ext cx="299042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标题 2">
            <a:extLst>
              <a:ext uri="{FF2B5EF4-FFF2-40B4-BE49-F238E27FC236}">
                <a16:creationId xmlns:a16="http://schemas.microsoft.com/office/drawing/2014/main" id="{40D3256C-5544-410F-BC37-47CB45064AB7}"/>
              </a:ext>
            </a:extLst>
          </p:cNvPr>
          <p:cNvSpPr>
            <a:spLocks noGrp="1"/>
          </p:cNvSpPr>
          <p:nvPr>
            <p:ph type="title"/>
          </p:nvPr>
        </p:nvSpPr>
        <p:spPr/>
        <p:txBody>
          <a:bodyPr/>
          <a:lstStyle/>
          <a:p>
            <a:r>
              <a:rPr lang="zh-CN" altLang="en-US" dirty="0"/>
              <a:t>（三）主动运输</a:t>
            </a:r>
            <a:r>
              <a:rPr lang="en-US" altLang="zh-CN" dirty="0"/>
              <a:t>(active transport)</a:t>
            </a:r>
            <a:endParaRPr lang="zh-CN" altLang="en-US" dirty="0"/>
          </a:p>
        </p:txBody>
      </p:sp>
      <p:sp>
        <p:nvSpPr>
          <p:cNvPr id="27652" name="内容占位符 2">
            <a:extLst>
              <a:ext uri="{FF2B5EF4-FFF2-40B4-BE49-F238E27FC236}">
                <a16:creationId xmlns:a16="http://schemas.microsoft.com/office/drawing/2014/main" id="{2D690941-90DE-4850-B2B6-CB118A71AE7D}"/>
              </a:ext>
            </a:extLst>
          </p:cNvPr>
          <p:cNvSpPr>
            <a:spLocks noGrp="1"/>
          </p:cNvSpPr>
          <p:nvPr>
            <p:ph idx="1"/>
          </p:nvPr>
        </p:nvSpPr>
        <p:spPr/>
        <p:txBody>
          <a:bodyPr>
            <a:normAutofit/>
          </a:bodyPr>
          <a:lstStyle/>
          <a:p>
            <a:pPr>
              <a:spcAft>
                <a:spcPts val="600"/>
              </a:spcAft>
            </a:pPr>
            <a:r>
              <a:rPr lang="zh-CN" altLang="en-US" sz="2000" b="1" dirty="0">
                <a:solidFill>
                  <a:srgbClr val="0033CC"/>
                </a:solidFill>
              </a:rPr>
              <a:t>载体蛋白介导</a:t>
            </a:r>
            <a:r>
              <a:rPr lang="zh-CN" altLang="en-US" sz="2000" dirty="0"/>
              <a:t>、</a:t>
            </a:r>
            <a:r>
              <a:rPr lang="zh-CN" altLang="en-US" sz="2000" b="1" dirty="0">
                <a:solidFill>
                  <a:srgbClr val="0033CC"/>
                </a:solidFill>
              </a:rPr>
              <a:t>逆着电化学梯度或浓度梯度</a:t>
            </a:r>
            <a:r>
              <a:rPr lang="zh-CN" altLang="en-US" sz="2000" dirty="0"/>
              <a:t>；普遍存在于动、植物细胞和微生物细胞</a:t>
            </a:r>
            <a:endParaRPr lang="en-US" altLang="zh-CN" sz="2000" dirty="0"/>
          </a:p>
          <a:p>
            <a:pPr>
              <a:spcAft>
                <a:spcPts val="600"/>
              </a:spcAft>
            </a:pPr>
            <a:r>
              <a:rPr lang="en-US" altLang="zh-CN" sz="2000" dirty="0"/>
              <a:t>3</a:t>
            </a:r>
            <a:r>
              <a:rPr lang="zh-CN" altLang="en-US" sz="2000" dirty="0"/>
              <a:t>种类型</a:t>
            </a:r>
            <a:endParaRPr lang="en-US" altLang="zh-CN" sz="2000" dirty="0"/>
          </a:p>
          <a:p>
            <a:pPr lvl="1">
              <a:spcAft>
                <a:spcPts val="600"/>
              </a:spcAft>
            </a:pPr>
            <a:r>
              <a:rPr lang="en-US" altLang="zh-CN" sz="2000" dirty="0">
                <a:solidFill>
                  <a:srgbClr val="0033CC"/>
                </a:solidFill>
              </a:rPr>
              <a:t>ATP </a:t>
            </a:r>
            <a:r>
              <a:rPr lang="zh-CN" altLang="en-US" sz="2000" dirty="0">
                <a:solidFill>
                  <a:srgbClr val="0033CC"/>
                </a:solidFill>
              </a:rPr>
              <a:t>驱动泵（</a:t>
            </a:r>
            <a:r>
              <a:rPr lang="en-US" altLang="zh-CN" sz="2000" dirty="0">
                <a:solidFill>
                  <a:srgbClr val="0033CC"/>
                </a:solidFill>
              </a:rPr>
              <a:t>ATP</a:t>
            </a:r>
            <a:r>
              <a:rPr lang="zh-CN" altLang="en-US" sz="2000" dirty="0">
                <a:solidFill>
                  <a:srgbClr val="0033CC"/>
                </a:solidFill>
              </a:rPr>
              <a:t>直接供能）</a:t>
            </a:r>
            <a:endParaRPr lang="en-US" altLang="zh-CN" sz="2000" dirty="0">
              <a:solidFill>
                <a:srgbClr val="0033CC"/>
              </a:solidFill>
            </a:endParaRPr>
          </a:p>
          <a:p>
            <a:pPr lvl="1">
              <a:spcAft>
                <a:spcPts val="600"/>
              </a:spcAft>
            </a:pPr>
            <a:r>
              <a:rPr lang="zh-CN" altLang="en-US" sz="2000" dirty="0">
                <a:solidFill>
                  <a:srgbClr val="0033CC"/>
                </a:solidFill>
              </a:rPr>
              <a:t>协同转运或偶联转运蛋白（</a:t>
            </a:r>
            <a:r>
              <a:rPr lang="en-US" altLang="zh-CN" sz="2000" dirty="0">
                <a:solidFill>
                  <a:srgbClr val="0033CC"/>
                </a:solidFill>
              </a:rPr>
              <a:t>ATP</a:t>
            </a:r>
            <a:r>
              <a:rPr lang="zh-CN" altLang="en-US" sz="2000" dirty="0">
                <a:solidFill>
                  <a:srgbClr val="0033CC"/>
                </a:solidFill>
              </a:rPr>
              <a:t>间接提供能量）</a:t>
            </a:r>
            <a:endParaRPr lang="en-US" altLang="zh-CN" sz="2000" dirty="0">
              <a:solidFill>
                <a:srgbClr val="0033CC"/>
              </a:solidFill>
            </a:endParaRPr>
          </a:p>
          <a:p>
            <a:pPr lvl="1">
              <a:spcAft>
                <a:spcPts val="600"/>
              </a:spcAft>
            </a:pPr>
            <a:r>
              <a:rPr lang="zh-CN" altLang="en-US" sz="2000" dirty="0">
                <a:solidFill>
                  <a:srgbClr val="0033CC"/>
                </a:solidFill>
              </a:rPr>
              <a:t>光驱动泵</a:t>
            </a:r>
          </a:p>
        </p:txBody>
      </p:sp>
      <p:sp>
        <p:nvSpPr>
          <p:cNvPr id="9" name="矩形 8">
            <a:extLst>
              <a:ext uri="{FF2B5EF4-FFF2-40B4-BE49-F238E27FC236}">
                <a16:creationId xmlns:a16="http://schemas.microsoft.com/office/drawing/2014/main" id="{CAD978DA-B731-435D-A0B6-089D908CE4D3}"/>
              </a:ext>
            </a:extLst>
          </p:cNvPr>
          <p:cNvSpPr/>
          <p:nvPr/>
        </p:nvSpPr>
        <p:spPr>
          <a:xfrm>
            <a:off x="2942588" y="6488668"/>
            <a:ext cx="2558714"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4-7 </a:t>
            </a:r>
            <a:r>
              <a:rPr lang="zh-CN" altLang="en-US" sz="1600" b="1" dirty="0">
                <a:solidFill>
                  <a:srgbClr val="0033CC"/>
                </a:solidFill>
                <a:latin typeface="Arial" panose="020B0604020202020204" pitchFamily="34" charset="0"/>
                <a:ea typeface="微软雅黑" panose="020B0503020204020204" pitchFamily="34" charset="-122"/>
              </a:rPr>
              <a:t>主动运输</a:t>
            </a:r>
            <a:r>
              <a:rPr lang="en-US" altLang="zh-CN" sz="1600" b="1" dirty="0">
                <a:solidFill>
                  <a:srgbClr val="0033CC"/>
                </a:solidFill>
                <a:latin typeface="Arial" panose="020B0604020202020204" pitchFamily="34" charset="0"/>
                <a:ea typeface="微软雅黑" panose="020B0503020204020204" pitchFamily="34" charset="-122"/>
              </a:rPr>
              <a:t>3 </a:t>
            </a:r>
            <a:r>
              <a:rPr lang="zh-CN" altLang="en-US" sz="1600" b="1" dirty="0">
                <a:solidFill>
                  <a:srgbClr val="0033CC"/>
                </a:solidFill>
                <a:latin typeface="Arial" panose="020B0604020202020204" pitchFamily="34" charset="0"/>
                <a:ea typeface="微软雅黑" panose="020B0503020204020204" pitchFamily="34" charset="-122"/>
              </a:rPr>
              <a:t>种类型</a:t>
            </a: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a:extLst>
              <a:ext uri="{FF2B5EF4-FFF2-40B4-BE49-F238E27FC236}">
                <a16:creationId xmlns:a16="http://schemas.microsoft.com/office/drawing/2014/main" id="{2C627BA9-F126-4166-8CEE-1AE5D5D6A771}"/>
              </a:ext>
            </a:extLst>
          </p:cNvPr>
          <p:cNvSpPr>
            <a:spLocks noGrp="1"/>
          </p:cNvSpPr>
          <p:nvPr>
            <p:ph idx="1"/>
          </p:nvPr>
        </p:nvSpPr>
        <p:spPr/>
        <p:txBody>
          <a:bodyPr>
            <a:normAutofit/>
          </a:bodyPr>
          <a:lstStyle/>
          <a:p>
            <a:pPr>
              <a:lnSpc>
                <a:spcPct val="150000"/>
              </a:lnSpc>
              <a:spcBef>
                <a:spcPts val="597"/>
              </a:spcBef>
              <a:spcAft>
                <a:spcPts val="597"/>
              </a:spcAft>
            </a:pPr>
            <a:r>
              <a:rPr lang="en-US" altLang="zh-CN" sz="2000" b="1" dirty="0"/>
              <a:t>ATP </a:t>
            </a:r>
            <a:r>
              <a:rPr lang="zh-CN" altLang="en-US" sz="2000" b="1" dirty="0"/>
              <a:t>酶直接利用水解</a:t>
            </a:r>
            <a:r>
              <a:rPr lang="en-US" altLang="zh-CN" sz="2000" b="1" dirty="0"/>
              <a:t>ATP </a:t>
            </a:r>
            <a:r>
              <a:rPr lang="zh-CN" altLang="en-US" sz="2000" b="1" dirty="0"/>
              <a:t>提供的能量，实现离子或小分子逆浓度梯度或电化学梯度的跨膜运输</a:t>
            </a:r>
            <a:endParaRPr lang="en-US" altLang="zh-CN" sz="2000" b="1" dirty="0"/>
          </a:p>
          <a:p>
            <a:pPr>
              <a:lnSpc>
                <a:spcPct val="150000"/>
              </a:lnSpc>
              <a:spcBef>
                <a:spcPts val="597"/>
              </a:spcBef>
              <a:spcAft>
                <a:spcPts val="597"/>
              </a:spcAft>
            </a:pPr>
            <a:r>
              <a:rPr lang="zh-CN" altLang="en-US" sz="2000" b="1" dirty="0"/>
              <a:t>分</a:t>
            </a:r>
            <a:r>
              <a:rPr lang="en-US" altLang="zh-CN" sz="2000" b="1" dirty="0">
                <a:solidFill>
                  <a:srgbClr val="0033CC"/>
                </a:solidFill>
              </a:rPr>
              <a:t>P</a:t>
            </a:r>
            <a:r>
              <a:rPr lang="zh-CN" altLang="en-US" sz="2000" b="1" dirty="0">
                <a:solidFill>
                  <a:srgbClr val="0033CC"/>
                </a:solidFill>
              </a:rPr>
              <a:t>型泵</a:t>
            </a:r>
            <a:r>
              <a:rPr lang="zh-CN" altLang="en-US" sz="2000" b="1" dirty="0"/>
              <a:t>、</a:t>
            </a:r>
            <a:r>
              <a:rPr lang="en-US" altLang="zh-CN" sz="2000" b="1" dirty="0">
                <a:solidFill>
                  <a:srgbClr val="0033CC"/>
                </a:solidFill>
              </a:rPr>
              <a:t>V</a:t>
            </a:r>
            <a:r>
              <a:rPr lang="zh-CN" altLang="en-US" sz="2000" b="1" dirty="0">
                <a:solidFill>
                  <a:srgbClr val="0033CC"/>
                </a:solidFill>
              </a:rPr>
              <a:t>型质子泵</a:t>
            </a:r>
            <a:r>
              <a:rPr lang="zh-CN" altLang="en-US" sz="2000" b="1" dirty="0"/>
              <a:t>、</a:t>
            </a:r>
            <a:r>
              <a:rPr lang="en-US" altLang="zh-CN" sz="2000" b="1" dirty="0">
                <a:solidFill>
                  <a:srgbClr val="0033CC"/>
                </a:solidFill>
              </a:rPr>
              <a:t>F</a:t>
            </a:r>
            <a:r>
              <a:rPr lang="zh-CN" altLang="en-US" sz="2000" b="1" dirty="0">
                <a:solidFill>
                  <a:srgbClr val="0033CC"/>
                </a:solidFill>
              </a:rPr>
              <a:t>型质子泵</a:t>
            </a:r>
            <a:r>
              <a:rPr lang="zh-CN" altLang="en-US" sz="2000" b="1" dirty="0"/>
              <a:t>和</a:t>
            </a:r>
            <a:r>
              <a:rPr lang="en-US" altLang="zh-CN" sz="2000" b="1" dirty="0">
                <a:solidFill>
                  <a:srgbClr val="0033CC"/>
                </a:solidFill>
              </a:rPr>
              <a:t>ABC</a:t>
            </a:r>
            <a:r>
              <a:rPr lang="zh-CN" altLang="en-US" sz="2000" b="1" dirty="0">
                <a:solidFill>
                  <a:srgbClr val="0033CC"/>
                </a:solidFill>
              </a:rPr>
              <a:t>超家族</a:t>
            </a:r>
            <a:r>
              <a:rPr lang="en-US" altLang="zh-CN" sz="2000" b="1" dirty="0"/>
              <a:t>4</a:t>
            </a:r>
            <a:r>
              <a:rPr lang="zh-CN" altLang="en-US" sz="2000" b="1" dirty="0"/>
              <a:t>类，前三种转运离子，后一种主要转运小分子</a:t>
            </a:r>
          </a:p>
        </p:txBody>
      </p:sp>
      <p:pic>
        <p:nvPicPr>
          <p:cNvPr id="48132" name="图片 1">
            <a:extLst>
              <a:ext uri="{FF2B5EF4-FFF2-40B4-BE49-F238E27FC236}">
                <a16:creationId xmlns:a16="http://schemas.microsoft.com/office/drawing/2014/main" id="{9E2BAA05-5036-437F-AFEA-DB6592794B90}"/>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83176" y="2945108"/>
            <a:ext cx="9625649"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F1034777-53E2-4E57-8421-BB529FEDBE86}"/>
              </a:ext>
            </a:extLst>
          </p:cNvPr>
          <p:cNvSpPr>
            <a:spLocks noGrp="1"/>
          </p:cNvSpPr>
          <p:nvPr>
            <p:ph type="title"/>
          </p:nvPr>
        </p:nvSpPr>
        <p:spPr/>
        <p:txBody>
          <a:bodyPr/>
          <a:lstStyle/>
          <a:p>
            <a:r>
              <a:rPr lang="en-US" altLang="zh-CN" dirty="0"/>
              <a:t>1. ATP</a:t>
            </a:r>
            <a:r>
              <a:rPr lang="zh-CN" altLang="en-US" dirty="0"/>
              <a:t>驱动泵（</a:t>
            </a:r>
            <a:r>
              <a:rPr lang="en-US" altLang="zh-CN" dirty="0"/>
              <a:t>ATP-driven pump</a:t>
            </a:r>
            <a:r>
              <a:rPr lang="zh-CN" altLang="en-US" dirty="0"/>
              <a:t>）</a:t>
            </a:r>
          </a:p>
        </p:txBody>
      </p:sp>
    </p:spTree>
    <p:extLst>
      <p:ext uri="{BB962C8B-B14F-4D97-AF65-F5344CB8AC3E}">
        <p14:creationId xmlns:p14="http://schemas.microsoft.com/office/powerpoint/2010/main" val="2205402290"/>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D013BC2-5E6B-4677-A713-E03DF6200867}"/>
              </a:ext>
            </a:extLst>
          </p:cNvPr>
          <p:cNvSpPr>
            <a:spLocks noGrp="1"/>
          </p:cNvSpPr>
          <p:nvPr>
            <p:ph type="title"/>
          </p:nvPr>
        </p:nvSpPr>
        <p:spPr/>
        <p:txBody>
          <a:bodyPr>
            <a:normAutofit fontScale="90000"/>
          </a:bodyPr>
          <a:lstStyle/>
          <a:p>
            <a:r>
              <a:rPr lang="en-US" altLang="zh-CN" dirty="0"/>
              <a:t>2. </a:t>
            </a:r>
            <a:r>
              <a:rPr lang="zh-CN" altLang="en-US" dirty="0"/>
              <a:t>协同转运蛋白（</a:t>
            </a:r>
            <a:r>
              <a:rPr lang="en-US" altLang="zh-CN" dirty="0"/>
              <a:t>cotransporter</a:t>
            </a:r>
            <a:r>
              <a:rPr lang="zh-CN" altLang="en-US" dirty="0"/>
              <a:t>）或偶联转运蛋白（</a:t>
            </a:r>
            <a:r>
              <a:rPr lang="en-US" altLang="zh-CN" dirty="0"/>
              <a:t>coupled transporter</a:t>
            </a:r>
            <a:r>
              <a:rPr lang="zh-CN" altLang="en-US" dirty="0"/>
              <a:t>）</a:t>
            </a:r>
          </a:p>
        </p:txBody>
      </p:sp>
      <p:sp>
        <p:nvSpPr>
          <p:cNvPr id="63491" name="内容占位符 2">
            <a:extLst>
              <a:ext uri="{FF2B5EF4-FFF2-40B4-BE49-F238E27FC236}">
                <a16:creationId xmlns:a16="http://schemas.microsoft.com/office/drawing/2014/main" id="{3AC5E977-35E5-4574-BCE1-66C35E15F3B2}"/>
              </a:ext>
            </a:extLst>
          </p:cNvPr>
          <p:cNvSpPr>
            <a:spLocks noGrp="1"/>
          </p:cNvSpPr>
          <p:nvPr>
            <p:ph idx="1"/>
          </p:nvPr>
        </p:nvSpPr>
        <p:spPr/>
        <p:txBody>
          <a:bodyPr>
            <a:normAutofit/>
          </a:bodyPr>
          <a:lstStyle/>
          <a:p>
            <a:pPr>
              <a:spcBef>
                <a:spcPts val="1200"/>
              </a:spcBef>
              <a:spcAft>
                <a:spcPts val="1200"/>
              </a:spcAft>
            </a:pPr>
            <a:r>
              <a:rPr lang="zh-CN" altLang="en-US" sz="2000" dirty="0"/>
              <a:t>介导</a:t>
            </a:r>
            <a:r>
              <a:rPr lang="zh-CN" altLang="en-US" sz="2000" b="1" dirty="0">
                <a:solidFill>
                  <a:srgbClr val="0033CC"/>
                </a:solidFill>
              </a:rPr>
              <a:t>各种离子和分子的跨膜运动</a:t>
            </a:r>
            <a:r>
              <a:rPr lang="zh-CN" altLang="en-US" sz="2000" b="1" dirty="0">
                <a:solidFill>
                  <a:srgbClr val="0072BB"/>
                </a:solidFill>
              </a:rPr>
              <a:t>：</a:t>
            </a:r>
            <a:r>
              <a:rPr lang="zh-CN" altLang="en-US" sz="2000" dirty="0"/>
              <a:t>一种</a:t>
            </a:r>
            <a:r>
              <a:rPr lang="zh-CN" altLang="en-US" sz="2000" b="1" dirty="0">
                <a:solidFill>
                  <a:srgbClr val="0033CC"/>
                </a:solidFill>
              </a:rPr>
              <a:t>间接消耗能量</a:t>
            </a:r>
            <a:r>
              <a:rPr lang="zh-CN" altLang="en-US" sz="2000" dirty="0"/>
              <a:t>的主动运输方式</a:t>
            </a:r>
            <a:endParaRPr lang="en-US" altLang="zh-CN" sz="2000" dirty="0"/>
          </a:p>
          <a:p>
            <a:pPr>
              <a:spcBef>
                <a:spcPts val="1200"/>
              </a:spcBef>
              <a:spcAft>
                <a:spcPts val="1200"/>
              </a:spcAft>
            </a:pPr>
            <a:r>
              <a:rPr lang="zh-CN" altLang="en-US" sz="2000" dirty="0"/>
              <a:t>两类：</a:t>
            </a:r>
            <a:r>
              <a:rPr lang="zh-CN" altLang="en-US" sz="2000" b="1" dirty="0">
                <a:solidFill>
                  <a:srgbClr val="0033CC"/>
                </a:solidFill>
              </a:rPr>
              <a:t>同向协同转运蛋白（</a:t>
            </a:r>
            <a:r>
              <a:rPr lang="en-US" altLang="zh-CN" sz="2000" b="1" dirty="0">
                <a:solidFill>
                  <a:srgbClr val="0033CC"/>
                </a:solidFill>
              </a:rPr>
              <a:t>symporter</a:t>
            </a:r>
            <a:r>
              <a:rPr lang="zh-CN" altLang="en-US" sz="2000" b="1" dirty="0">
                <a:solidFill>
                  <a:srgbClr val="0033CC"/>
                </a:solidFill>
              </a:rPr>
              <a:t>）</a:t>
            </a:r>
            <a:r>
              <a:rPr lang="zh-CN" altLang="en-US" sz="2000" dirty="0"/>
              <a:t>和</a:t>
            </a:r>
            <a:r>
              <a:rPr lang="zh-CN" altLang="en-US" sz="2000" b="1" dirty="0">
                <a:solidFill>
                  <a:srgbClr val="0033CC"/>
                </a:solidFill>
              </a:rPr>
              <a:t>反向协同转运蛋白（</a:t>
            </a:r>
            <a:r>
              <a:rPr lang="en-US" altLang="zh-CN" sz="2000" b="1" dirty="0">
                <a:solidFill>
                  <a:srgbClr val="0033CC"/>
                </a:solidFill>
              </a:rPr>
              <a:t>antiporter</a:t>
            </a:r>
            <a:r>
              <a:rPr lang="zh-CN" altLang="en-US" sz="2000" b="1" dirty="0">
                <a:solidFill>
                  <a:srgbClr val="0033CC"/>
                </a:solidFill>
              </a:rPr>
              <a:t>）</a:t>
            </a:r>
            <a:endParaRPr lang="en-US" altLang="zh-CN" sz="2000" b="1" dirty="0">
              <a:solidFill>
                <a:srgbClr val="0033CC"/>
              </a:solidFill>
            </a:endParaRPr>
          </a:p>
          <a:p>
            <a:pPr>
              <a:spcBef>
                <a:spcPts val="1200"/>
              </a:spcBef>
              <a:spcAft>
                <a:spcPts val="1200"/>
              </a:spcAft>
            </a:pPr>
            <a:r>
              <a:rPr lang="zh-CN" altLang="en-US" sz="2000" dirty="0"/>
              <a:t>所利用的</a:t>
            </a:r>
            <a:r>
              <a:rPr lang="zh-CN" altLang="en-US" sz="2000" b="1" dirty="0">
                <a:solidFill>
                  <a:srgbClr val="0033CC"/>
                </a:solidFill>
              </a:rPr>
              <a:t>能量储存在一种溶质的电化学梯度</a:t>
            </a:r>
            <a:r>
              <a:rPr lang="zh-CN" altLang="en-US" sz="2000" dirty="0"/>
              <a:t>中</a:t>
            </a:r>
            <a:endParaRPr lang="en-US" altLang="zh-CN" sz="2000" dirty="0"/>
          </a:p>
          <a:p>
            <a:pPr>
              <a:spcBef>
                <a:spcPts val="1200"/>
              </a:spcBef>
              <a:spcAft>
                <a:spcPts val="1200"/>
              </a:spcAft>
            </a:pPr>
            <a:endParaRPr lang="zh-CN" altLang="en-US" sz="2000" dirty="0"/>
          </a:p>
        </p:txBody>
      </p:sp>
      <p:pic>
        <p:nvPicPr>
          <p:cNvPr id="63492" name="图片 1">
            <a:extLst>
              <a:ext uri="{FF2B5EF4-FFF2-40B4-BE49-F238E27FC236}">
                <a16:creationId xmlns:a16="http://schemas.microsoft.com/office/drawing/2014/main" id="{86964359-6E87-40FA-B1B7-A33A694D0F8E}"/>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32363" y="2432191"/>
            <a:ext cx="3354837" cy="42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图片 1">
            <a:extLst>
              <a:ext uri="{FF2B5EF4-FFF2-40B4-BE49-F238E27FC236}">
                <a16:creationId xmlns:a16="http://schemas.microsoft.com/office/drawing/2014/main" id="{21951183-DC2C-4AFB-9238-48F8BE7E262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89163" y="3546553"/>
            <a:ext cx="5785165" cy="310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9962544"/>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图片 3">
            <a:extLst>
              <a:ext uri="{FF2B5EF4-FFF2-40B4-BE49-F238E27FC236}">
                <a16:creationId xmlns:a16="http://schemas.microsoft.com/office/drawing/2014/main" id="{3E0F2D9A-EC4D-429D-AA28-4B44A96CF6C3}"/>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24366" y="1055512"/>
            <a:ext cx="6156933" cy="5599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矩形 4">
            <a:extLst>
              <a:ext uri="{FF2B5EF4-FFF2-40B4-BE49-F238E27FC236}">
                <a16:creationId xmlns:a16="http://schemas.microsoft.com/office/drawing/2014/main" id="{A4161A6C-0DBA-4FC7-95BD-0D0BBF60397A}"/>
              </a:ext>
            </a:extLst>
          </p:cNvPr>
          <p:cNvSpPr>
            <a:spLocks noChangeArrowheads="1"/>
          </p:cNvSpPr>
          <p:nvPr/>
        </p:nvSpPr>
        <p:spPr bwMode="auto">
          <a:xfrm>
            <a:off x="7668179" y="3385704"/>
            <a:ext cx="4219021" cy="3269100"/>
          </a:xfrm>
          <a:prstGeom prst="rect">
            <a:avLst/>
          </a:prstGeom>
          <a:solidFill>
            <a:srgbClr val="0033CC"/>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ct val="150000"/>
              </a:lnSpc>
              <a:spcBef>
                <a:spcPct val="0"/>
              </a:spcBef>
              <a:buFontTx/>
              <a:buNone/>
            </a:pPr>
            <a:r>
              <a:rPr lang="zh-CN" altLang="en-US" sz="2000" dirty="0">
                <a:solidFill>
                  <a:schemeClr val="bg1"/>
                </a:solidFill>
                <a:ea typeface="微软雅黑" panose="020B0503020204020204" pitchFamily="34" charset="-122"/>
              </a:rPr>
              <a:t>小肠上皮细胞顶端质膜中的</a:t>
            </a:r>
            <a:r>
              <a:rPr lang="en-US" altLang="zh-CN" sz="2000" dirty="0">
                <a:solidFill>
                  <a:schemeClr val="bg1"/>
                </a:solidFill>
                <a:ea typeface="微软雅黑" panose="020B0503020204020204" pitchFamily="34" charset="-122"/>
              </a:rPr>
              <a:t>Na</a:t>
            </a:r>
            <a:r>
              <a:rPr lang="en-US" altLang="zh-CN" sz="2000" baseline="30000" dirty="0">
                <a:solidFill>
                  <a:schemeClr val="bg1"/>
                </a:solidFill>
                <a:ea typeface="微软雅黑" panose="020B0503020204020204" pitchFamily="34" charset="-122"/>
              </a:rPr>
              <a:t>+</a:t>
            </a:r>
            <a:r>
              <a:rPr lang="en-US" altLang="zh-CN" sz="2000" dirty="0">
                <a:solidFill>
                  <a:schemeClr val="bg1"/>
                </a:solidFill>
                <a:ea typeface="微软雅黑" panose="020B0503020204020204" pitchFamily="34" charset="-122"/>
              </a:rPr>
              <a:t>/</a:t>
            </a:r>
            <a:r>
              <a:rPr lang="zh-CN" altLang="en-US" sz="2000" dirty="0">
                <a:solidFill>
                  <a:schemeClr val="bg1"/>
                </a:solidFill>
                <a:ea typeface="微软雅黑" panose="020B0503020204020204" pitchFamily="34" charset="-122"/>
              </a:rPr>
              <a:t>葡萄糖同向协同转运蛋白，在转运</a:t>
            </a:r>
            <a:r>
              <a:rPr lang="en-US" altLang="zh-CN" sz="2000" dirty="0">
                <a:solidFill>
                  <a:schemeClr val="bg1"/>
                </a:solidFill>
                <a:ea typeface="微软雅黑" panose="020B0503020204020204" pitchFamily="34" charset="-122"/>
              </a:rPr>
              <a:t>2</a:t>
            </a:r>
            <a:r>
              <a:rPr lang="zh-CN" altLang="en-US" sz="2000" dirty="0">
                <a:solidFill>
                  <a:schemeClr val="bg1"/>
                </a:solidFill>
                <a:ea typeface="微软雅黑" panose="020B0503020204020204" pitchFamily="34" charset="-122"/>
              </a:rPr>
              <a:t>个</a:t>
            </a:r>
            <a:r>
              <a:rPr lang="en-US" altLang="zh-CN" sz="2000" dirty="0">
                <a:solidFill>
                  <a:schemeClr val="bg1"/>
                </a:solidFill>
                <a:ea typeface="微软雅黑" panose="020B0503020204020204" pitchFamily="34" charset="-122"/>
              </a:rPr>
              <a:t>Na</a:t>
            </a:r>
            <a:r>
              <a:rPr lang="en-US" altLang="zh-CN" sz="2000" baseline="30000" dirty="0">
                <a:solidFill>
                  <a:schemeClr val="bg1"/>
                </a:solidFill>
                <a:ea typeface="微软雅黑" panose="020B0503020204020204" pitchFamily="34" charset="-122"/>
              </a:rPr>
              <a:t>+</a:t>
            </a:r>
            <a:r>
              <a:rPr lang="zh-CN" altLang="en-US" sz="2000" dirty="0">
                <a:solidFill>
                  <a:schemeClr val="bg1"/>
                </a:solidFill>
                <a:ea typeface="微软雅黑" panose="020B0503020204020204" pitchFamily="34" charset="-122"/>
              </a:rPr>
              <a:t>的同时转运</a:t>
            </a:r>
            <a:r>
              <a:rPr lang="en-US" altLang="zh-CN" sz="2000" dirty="0">
                <a:solidFill>
                  <a:schemeClr val="bg1"/>
                </a:solidFill>
                <a:ea typeface="微软雅黑" panose="020B0503020204020204" pitchFamily="34" charset="-122"/>
              </a:rPr>
              <a:t>1</a:t>
            </a:r>
            <a:r>
              <a:rPr lang="zh-CN" altLang="en-US" sz="2000" dirty="0">
                <a:solidFill>
                  <a:schemeClr val="bg1"/>
                </a:solidFill>
                <a:ea typeface="微软雅黑" panose="020B0503020204020204" pitchFamily="34" charset="-122"/>
              </a:rPr>
              <a:t>分子葡萄糖；质膜基底面和侧面的葡萄糖转运载体蛋白通过协助扩散方式转运葡萄糖离开细胞；</a:t>
            </a:r>
            <a:r>
              <a:rPr lang="en-US" altLang="zh-CN" sz="2000" dirty="0">
                <a:solidFill>
                  <a:schemeClr val="bg1"/>
                </a:solidFill>
                <a:ea typeface="微软雅黑" panose="020B0503020204020204" pitchFamily="34" charset="-122"/>
              </a:rPr>
              <a:t>Na</a:t>
            </a:r>
            <a:r>
              <a:rPr lang="en-US" altLang="zh-CN" sz="2000" baseline="30000" dirty="0">
                <a:solidFill>
                  <a:schemeClr val="bg1"/>
                </a:solidFill>
                <a:ea typeface="微软雅黑" panose="020B0503020204020204" pitchFamily="34" charset="-122"/>
              </a:rPr>
              <a:t>+</a:t>
            </a:r>
            <a:r>
              <a:rPr lang="en-US" altLang="zh-CN" sz="2000" dirty="0">
                <a:solidFill>
                  <a:schemeClr val="bg1"/>
                </a:solidFill>
                <a:ea typeface="微软雅黑" panose="020B0503020204020204" pitchFamily="34" charset="-122"/>
              </a:rPr>
              <a:t>-</a:t>
            </a:r>
            <a:r>
              <a:rPr lang="zh-CN" altLang="en-US" sz="2000" dirty="0">
                <a:solidFill>
                  <a:schemeClr val="bg1"/>
                </a:solidFill>
                <a:ea typeface="微软雅黑" panose="020B0503020204020204" pitchFamily="34" charset="-122"/>
              </a:rPr>
              <a:t>Ｋ</a:t>
            </a:r>
            <a:r>
              <a:rPr lang="en-US" altLang="zh-CN" sz="2000" baseline="30000" dirty="0">
                <a:solidFill>
                  <a:schemeClr val="bg1"/>
                </a:solidFill>
                <a:ea typeface="微软雅黑" panose="020B0503020204020204" pitchFamily="34" charset="-122"/>
              </a:rPr>
              <a:t>+</a:t>
            </a:r>
            <a:r>
              <a:rPr lang="zh-CN" altLang="en-US" sz="2000" dirty="0">
                <a:solidFill>
                  <a:schemeClr val="bg1"/>
                </a:solidFill>
                <a:ea typeface="微软雅黑" panose="020B0503020204020204" pitchFamily="34" charset="-122"/>
              </a:rPr>
              <a:t>泵将回流到细胞质中的</a:t>
            </a:r>
            <a:r>
              <a:rPr lang="en-US" altLang="zh-CN" sz="2000" dirty="0">
                <a:solidFill>
                  <a:schemeClr val="bg1"/>
                </a:solidFill>
                <a:ea typeface="微软雅黑" panose="020B0503020204020204" pitchFamily="34" charset="-122"/>
              </a:rPr>
              <a:t>Na</a:t>
            </a:r>
            <a:r>
              <a:rPr lang="en-US" altLang="zh-CN" sz="2000" baseline="30000" dirty="0">
                <a:solidFill>
                  <a:schemeClr val="bg1"/>
                </a:solidFill>
                <a:ea typeface="微软雅黑" panose="020B0503020204020204" pitchFamily="34" charset="-122"/>
              </a:rPr>
              <a:t>+</a:t>
            </a:r>
            <a:r>
              <a:rPr lang="zh-CN" altLang="en-US" sz="2000" dirty="0">
                <a:solidFill>
                  <a:schemeClr val="bg1"/>
                </a:solidFill>
                <a:ea typeface="微软雅黑" panose="020B0503020204020204" pitchFamily="34" charset="-122"/>
              </a:rPr>
              <a:t>转运出细胞，维持跨膜梯度</a:t>
            </a:r>
          </a:p>
        </p:txBody>
      </p:sp>
      <p:sp>
        <p:nvSpPr>
          <p:cNvPr id="4" name="标题 3">
            <a:extLst>
              <a:ext uri="{FF2B5EF4-FFF2-40B4-BE49-F238E27FC236}">
                <a16:creationId xmlns:a16="http://schemas.microsoft.com/office/drawing/2014/main" id="{383541D0-8252-4C33-B3B9-8E578D97BD44}"/>
              </a:ext>
            </a:extLst>
          </p:cNvPr>
          <p:cNvSpPr>
            <a:spLocks noGrp="1"/>
          </p:cNvSpPr>
          <p:nvPr>
            <p:ph type="title"/>
          </p:nvPr>
        </p:nvSpPr>
        <p:spPr/>
        <p:txBody>
          <a:bodyPr/>
          <a:lstStyle/>
          <a:p>
            <a:r>
              <a:rPr lang="zh-CN" altLang="en-US" dirty="0"/>
              <a:t>协同转运</a:t>
            </a:r>
            <a:r>
              <a:rPr lang="en-US" altLang="zh-CN" dirty="0"/>
              <a:t>——</a:t>
            </a:r>
            <a:r>
              <a:rPr lang="zh-CN" altLang="en-US" dirty="0"/>
              <a:t>小肠上皮细胞吸收葡萄糖</a:t>
            </a:r>
          </a:p>
        </p:txBody>
      </p:sp>
    </p:spTree>
    <p:extLst>
      <p:ext uri="{BB962C8B-B14F-4D97-AF65-F5344CB8AC3E}">
        <p14:creationId xmlns:p14="http://schemas.microsoft.com/office/powerpoint/2010/main" val="2252909346"/>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内容占位符 2">
            <a:extLst>
              <a:ext uri="{FF2B5EF4-FFF2-40B4-BE49-F238E27FC236}">
                <a16:creationId xmlns:a16="http://schemas.microsoft.com/office/drawing/2014/main" id="{0FAEDE0D-6197-4FEA-97A8-2679A43F6E16}"/>
              </a:ext>
            </a:extLst>
          </p:cNvPr>
          <p:cNvSpPr>
            <a:spLocks noGrp="1"/>
          </p:cNvSpPr>
          <p:nvPr>
            <p:ph idx="1"/>
          </p:nvPr>
        </p:nvSpPr>
        <p:spPr>
          <a:xfrm>
            <a:off x="824366" y="1219200"/>
            <a:ext cx="5445805" cy="5435604"/>
          </a:xfrm>
        </p:spPr>
        <p:txBody>
          <a:bodyPr>
            <a:normAutofit/>
          </a:bodyPr>
          <a:lstStyle/>
          <a:p>
            <a:pPr>
              <a:lnSpc>
                <a:spcPct val="150000"/>
              </a:lnSpc>
            </a:pPr>
            <a:r>
              <a:rPr lang="zh-CN" altLang="en-US" sz="2000" dirty="0"/>
              <a:t>发现于一些光合细菌细胞质膜上的</a:t>
            </a:r>
            <a:r>
              <a:rPr lang="en-US" altLang="zh-CN" sz="2000" dirty="0"/>
              <a:t>H</a:t>
            </a:r>
            <a:r>
              <a:rPr lang="en-US" altLang="zh-CN" sz="2000" baseline="30000" dirty="0"/>
              <a:t>+</a:t>
            </a:r>
            <a:r>
              <a:rPr lang="zh-CN" altLang="en-US" sz="2000" dirty="0"/>
              <a:t>泵（如菌紫红质），它们被光激活后，形成跨膜的</a:t>
            </a:r>
            <a:r>
              <a:rPr lang="en-US" altLang="zh-CN" sz="2000" dirty="0"/>
              <a:t>H</a:t>
            </a:r>
            <a:r>
              <a:rPr lang="en-US" altLang="zh-CN" sz="2000" baseline="30000" dirty="0"/>
              <a:t>+</a:t>
            </a:r>
            <a:r>
              <a:rPr lang="zh-CN" altLang="en-US" sz="2000" dirty="0"/>
              <a:t>电化学梯度，驱动溶质的主动运输</a:t>
            </a:r>
            <a:endParaRPr lang="en-US" altLang="zh-CN" sz="2000" dirty="0"/>
          </a:p>
          <a:p>
            <a:pPr>
              <a:lnSpc>
                <a:spcPct val="150000"/>
              </a:lnSpc>
            </a:pPr>
            <a:r>
              <a:rPr lang="zh-CN" altLang="en-US" sz="2000" b="1" dirty="0">
                <a:solidFill>
                  <a:srgbClr val="0033CC"/>
                </a:solidFill>
              </a:rPr>
              <a:t>对溶质的主动运输与光能的输入相偶联</a:t>
            </a:r>
          </a:p>
        </p:txBody>
      </p:sp>
      <p:pic>
        <p:nvPicPr>
          <p:cNvPr id="65540" name="图片 1">
            <a:extLst>
              <a:ext uri="{FF2B5EF4-FFF2-40B4-BE49-F238E27FC236}">
                <a16:creationId xmlns:a16="http://schemas.microsoft.com/office/drawing/2014/main" id="{528EABA8-CE04-4F2F-85C5-9CEF5DDB093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108226" y="894804"/>
            <a:ext cx="4259408" cy="57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图片 2">
            <a:extLst>
              <a:ext uri="{FF2B5EF4-FFF2-40B4-BE49-F238E27FC236}">
                <a16:creationId xmlns:a16="http://schemas.microsoft.com/office/drawing/2014/main" id="{475F9718-65AD-4379-8A03-E8BD7816E194}"/>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866798" y="3937002"/>
            <a:ext cx="5360939"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443A82DA-9E1C-4FA3-A7F1-08B094FC8D60}"/>
              </a:ext>
            </a:extLst>
          </p:cNvPr>
          <p:cNvSpPr>
            <a:spLocks noGrp="1"/>
          </p:cNvSpPr>
          <p:nvPr>
            <p:ph type="title"/>
          </p:nvPr>
        </p:nvSpPr>
        <p:spPr/>
        <p:txBody>
          <a:bodyPr/>
          <a:lstStyle/>
          <a:p>
            <a:r>
              <a:rPr lang="en-US" altLang="zh-CN" dirty="0"/>
              <a:t>3. </a:t>
            </a:r>
            <a:r>
              <a:rPr lang="zh-CN" altLang="en-US" dirty="0"/>
              <a:t>光驱动泵（</a:t>
            </a:r>
            <a:r>
              <a:rPr lang="en-US" altLang="zh-CN" dirty="0"/>
              <a:t>light-driven pump</a:t>
            </a:r>
            <a:r>
              <a:rPr lang="zh-CN" altLang="en-US" dirty="0"/>
              <a:t>）</a:t>
            </a:r>
          </a:p>
        </p:txBody>
      </p:sp>
    </p:spTree>
    <p:extLst>
      <p:ext uri="{BB962C8B-B14F-4D97-AF65-F5344CB8AC3E}">
        <p14:creationId xmlns:p14="http://schemas.microsoft.com/office/powerpoint/2010/main" val="3964635072"/>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sp>
        <p:nvSpPr>
          <p:cNvPr id="5" name="TextBox 23"/>
          <p:cNvSpPr txBox="1"/>
          <p:nvPr/>
        </p:nvSpPr>
        <p:spPr>
          <a:xfrm>
            <a:off x="5121256" y="2436284"/>
            <a:ext cx="1154483"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en-US" altLang="zh-CN" sz="2000" b="1" dirty="0">
                <a:solidFill>
                  <a:prstClr val="black"/>
                </a:solidFill>
                <a:latin typeface="微软雅黑" pitchFamily="34" charset="-122"/>
                <a:ea typeface="微软雅黑" pitchFamily="34" charset="-122"/>
              </a:rPr>
              <a:t>P</a:t>
            </a:r>
            <a:r>
              <a:rPr lang="zh-CN" altLang="en-US" sz="2000" b="1" dirty="0">
                <a:solidFill>
                  <a:prstClr val="black"/>
                </a:solidFill>
                <a:latin typeface="微软雅黑" pitchFamily="34" charset="-122"/>
                <a:ea typeface="微软雅黑" pitchFamily="34" charset="-122"/>
              </a:rPr>
              <a:t>型泵</a:t>
            </a:r>
          </a:p>
        </p:txBody>
      </p:sp>
      <p:sp>
        <p:nvSpPr>
          <p:cNvPr id="6" name="TextBox 24"/>
          <p:cNvSpPr txBox="1"/>
          <p:nvPr/>
        </p:nvSpPr>
        <p:spPr>
          <a:xfrm>
            <a:off x="5121256" y="3215337"/>
            <a:ext cx="310694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en-US" altLang="zh-CN" sz="2000" b="1" dirty="0">
                <a:solidFill>
                  <a:prstClr val="black"/>
                </a:solidFill>
                <a:latin typeface="微软雅黑" pitchFamily="34" charset="-122"/>
                <a:ea typeface="微软雅黑" pitchFamily="34" charset="-122"/>
              </a:rPr>
              <a:t>V</a:t>
            </a:r>
            <a:r>
              <a:rPr lang="zh-CN" altLang="en-US" sz="2000" b="1" dirty="0">
                <a:solidFill>
                  <a:prstClr val="black"/>
                </a:solidFill>
                <a:latin typeface="微软雅黑" pitchFamily="34" charset="-122"/>
                <a:ea typeface="微软雅黑" pitchFamily="34" charset="-122"/>
              </a:rPr>
              <a:t>型质子泵和</a:t>
            </a:r>
            <a:r>
              <a:rPr lang="en-US" altLang="zh-CN" sz="2000" b="1" dirty="0">
                <a:solidFill>
                  <a:prstClr val="black"/>
                </a:solidFill>
                <a:latin typeface="微软雅黑" pitchFamily="34" charset="-122"/>
                <a:ea typeface="微软雅黑" pitchFamily="34" charset="-122"/>
              </a:rPr>
              <a:t>F</a:t>
            </a:r>
            <a:r>
              <a:rPr lang="zh-CN" altLang="en-US" sz="2000" b="1" dirty="0">
                <a:solidFill>
                  <a:prstClr val="black"/>
                </a:solidFill>
                <a:latin typeface="微软雅黑" pitchFamily="34" charset="-122"/>
                <a:ea typeface="微软雅黑" pitchFamily="34" charset="-122"/>
              </a:rPr>
              <a:t>型质子泵</a:t>
            </a:r>
          </a:p>
        </p:txBody>
      </p:sp>
      <p:sp>
        <p:nvSpPr>
          <p:cNvPr id="7" name="TextBox 25"/>
          <p:cNvSpPr txBox="1"/>
          <p:nvPr/>
        </p:nvSpPr>
        <p:spPr>
          <a:xfrm>
            <a:off x="5121256" y="3994390"/>
            <a:ext cx="178286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en-US" altLang="zh-CN" sz="2000" b="1" dirty="0">
                <a:solidFill>
                  <a:prstClr val="black"/>
                </a:solidFill>
                <a:latin typeface="微软雅黑" pitchFamily="34" charset="-122"/>
                <a:ea typeface="微软雅黑" pitchFamily="34" charset="-122"/>
              </a:rPr>
              <a:t>ABC</a:t>
            </a:r>
            <a:r>
              <a:rPr lang="zh-CN" altLang="en-US" sz="2000" b="1" dirty="0">
                <a:solidFill>
                  <a:prstClr val="black"/>
                </a:solidFill>
                <a:latin typeface="微软雅黑" pitchFamily="34" charset="-122"/>
                <a:ea typeface="微软雅黑" pitchFamily="34" charset="-122"/>
              </a:rPr>
              <a:t>超家族</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en-US" altLang="zh-CN" sz="3200" b="1" dirty="0">
                <a:solidFill>
                  <a:srgbClr val="003366"/>
                </a:solidFill>
                <a:latin typeface="微软雅黑" panose="020B0503020204020204" pitchFamily="34" charset="-122"/>
                <a:ea typeface="微软雅黑" panose="020B0503020204020204" pitchFamily="34" charset="-122"/>
              </a:rPr>
              <a:t>ATP</a:t>
            </a:r>
            <a:r>
              <a:rPr lang="zh-CN" altLang="en-US" sz="3200" b="1" dirty="0">
                <a:solidFill>
                  <a:srgbClr val="003366"/>
                </a:solidFill>
                <a:latin typeface="微软雅黑" panose="020B0503020204020204" pitchFamily="34" charset="-122"/>
                <a:ea typeface="微软雅黑" panose="020B0503020204020204" pitchFamily="34" charset="-122"/>
              </a:rPr>
              <a:t>驱动泵与主动运输</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303801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离子跨膜转运与膜电位</a:t>
            </a:r>
          </a:p>
        </p:txBody>
      </p:sp>
    </p:spTree>
    <p:extLst>
      <p:ext uri="{BB962C8B-B14F-4D97-AF65-F5344CB8AC3E}">
        <p14:creationId xmlns:p14="http://schemas.microsoft.com/office/powerpoint/2010/main" val="9581582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A588A-26B8-4588-BE1A-F0184BD32B2B}"/>
              </a:ext>
            </a:extLst>
          </p:cNvPr>
          <p:cNvSpPr>
            <a:spLocks noGrp="1"/>
          </p:cNvSpPr>
          <p:nvPr>
            <p:ph type="title"/>
          </p:nvPr>
        </p:nvSpPr>
        <p:spPr/>
        <p:txBody>
          <a:bodyPr/>
          <a:lstStyle/>
          <a:p>
            <a:r>
              <a:rPr lang="en-US" altLang="zh-CN" dirty="0"/>
              <a:t>ATP </a:t>
            </a:r>
            <a:r>
              <a:rPr lang="zh-CN" altLang="en-US" dirty="0"/>
              <a:t>驱动泵</a:t>
            </a:r>
          </a:p>
        </p:txBody>
      </p:sp>
      <p:pic>
        <p:nvPicPr>
          <p:cNvPr id="3" name="图片 2" descr="4-8">
            <a:extLst>
              <a:ext uri="{FF2B5EF4-FFF2-40B4-BE49-F238E27FC236}">
                <a16:creationId xmlns:a16="http://schemas.microsoft.com/office/drawing/2014/main" id="{A8932E90-D437-4DEA-9584-573009E83915}"/>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1093897" y="1589300"/>
            <a:ext cx="10004207" cy="3960000"/>
          </a:xfrm>
          <a:prstGeom prst="rect">
            <a:avLst/>
          </a:prstGeom>
        </p:spPr>
      </p:pic>
      <p:sp>
        <p:nvSpPr>
          <p:cNvPr id="4" name="矩形 3">
            <a:extLst>
              <a:ext uri="{FF2B5EF4-FFF2-40B4-BE49-F238E27FC236}">
                <a16:creationId xmlns:a16="http://schemas.microsoft.com/office/drawing/2014/main" id="{074E91F5-F6D1-4A65-9201-866FB001FEF2}"/>
              </a:ext>
            </a:extLst>
          </p:cNvPr>
          <p:cNvSpPr/>
          <p:nvPr/>
        </p:nvSpPr>
        <p:spPr>
          <a:xfrm>
            <a:off x="654390" y="5945918"/>
            <a:ext cx="10883220"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4-8 4 </a:t>
            </a:r>
            <a:r>
              <a:rPr lang="zh-CN" altLang="en-US" sz="1600" b="1" dirty="0">
                <a:solidFill>
                  <a:srgbClr val="0033CC"/>
                </a:solidFill>
                <a:latin typeface="Arial" panose="020B0604020202020204" pitchFamily="34" charset="0"/>
                <a:ea typeface="微软雅黑" panose="020B0503020204020204" pitchFamily="34" charset="-122"/>
              </a:rPr>
              <a:t>种类型的</a:t>
            </a:r>
            <a:r>
              <a:rPr lang="en-US" altLang="zh-CN" sz="1600" b="1" dirty="0">
                <a:solidFill>
                  <a:srgbClr val="0033CC"/>
                </a:solidFill>
                <a:latin typeface="Arial" panose="020B0604020202020204" pitchFamily="34" charset="0"/>
                <a:ea typeface="微软雅黑" panose="020B0503020204020204" pitchFamily="34" charset="-122"/>
              </a:rPr>
              <a:t>ATP </a:t>
            </a:r>
            <a:r>
              <a:rPr lang="zh-CN" altLang="en-US" sz="1600" b="1" dirty="0">
                <a:solidFill>
                  <a:srgbClr val="0033CC"/>
                </a:solidFill>
                <a:latin typeface="Arial" panose="020B0604020202020204" pitchFamily="34" charset="0"/>
                <a:ea typeface="微软雅黑" panose="020B0503020204020204" pitchFamily="34" charset="-122"/>
              </a:rPr>
              <a:t>驱动泵</a:t>
            </a:r>
          </a:p>
          <a:p>
            <a:pPr algn="ctr">
              <a:lnSpc>
                <a:spcPts val="2400"/>
              </a:lnSpc>
            </a:pPr>
            <a:r>
              <a:rPr lang="en-US" altLang="zh-CN" sz="1400" dirty="0">
                <a:latin typeface="Arial" panose="020B0604020202020204" pitchFamily="34" charset="0"/>
                <a:ea typeface="微软雅黑" panose="020B0503020204020204" pitchFamily="34" charset="-122"/>
              </a:rPr>
              <a:t>P </a:t>
            </a:r>
            <a:r>
              <a:rPr lang="zh-CN" altLang="en-US" sz="1400" dirty="0">
                <a:latin typeface="Arial" panose="020B0604020202020204" pitchFamily="34" charset="0"/>
                <a:ea typeface="微软雅黑" panose="020B0503020204020204" pitchFamily="34" charset="-122"/>
              </a:rPr>
              <a:t>型泵、</a:t>
            </a:r>
            <a:r>
              <a:rPr lang="en-US" altLang="zh-CN" sz="1400" dirty="0">
                <a:latin typeface="Arial" panose="020B0604020202020204" pitchFamily="34" charset="0"/>
                <a:ea typeface="微软雅黑" panose="020B0503020204020204" pitchFamily="34" charset="-122"/>
              </a:rPr>
              <a:t>V </a:t>
            </a:r>
            <a:r>
              <a:rPr lang="zh-CN" altLang="en-US" sz="1400" dirty="0">
                <a:latin typeface="Arial" panose="020B0604020202020204" pitchFamily="34" charset="0"/>
                <a:ea typeface="微软雅黑" panose="020B0503020204020204" pitchFamily="34" charset="-122"/>
              </a:rPr>
              <a:t>型质子泵和</a:t>
            </a:r>
            <a:r>
              <a:rPr lang="en-US" altLang="zh-CN" sz="1400" dirty="0">
                <a:latin typeface="Arial" panose="020B0604020202020204" pitchFamily="34" charset="0"/>
                <a:ea typeface="微软雅黑" panose="020B0503020204020204" pitchFamily="34" charset="-122"/>
              </a:rPr>
              <a:t>ABC </a:t>
            </a:r>
            <a:r>
              <a:rPr lang="zh-CN" altLang="en-US" sz="1400" dirty="0">
                <a:latin typeface="Arial" panose="020B0604020202020204" pitchFamily="34" charset="0"/>
                <a:ea typeface="微软雅黑" panose="020B0503020204020204" pitchFamily="34" charset="-122"/>
              </a:rPr>
              <a:t>超家族利用</a:t>
            </a:r>
            <a:r>
              <a:rPr lang="en-US" altLang="zh-CN" sz="1400" dirty="0">
                <a:latin typeface="Arial" panose="020B0604020202020204" pitchFamily="34" charset="0"/>
                <a:ea typeface="微软雅黑" panose="020B0503020204020204" pitchFamily="34" charset="-122"/>
              </a:rPr>
              <a:t>ATP </a:t>
            </a:r>
            <a:r>
              <a:rPr lang="zh-CN" altLang="en-US" sz="1400" dirty="0">
                <a:latin typeface="Arial" panose="020B0604020202020204" pitchFamily="34" charset="0"/>
                <a:ea typeface="微软雅黑" panose="020B0503020204020204" pitchFamily="34" charset="-122"/>
              </a:rPr>
              <a:t>水解释放的能量进行物质跨膜运输，而</a:t>
            </a:r>
            <a:r>
              <a:rPr lang="en-US" altLang="zh-CN" sz="1400" dirty="0">
                <a:latin typeface="Arial" panose="020B0604020202020204" pitchFamily="34" charset="0"/>
                <a:ea typeface="微软雅黑" panose="020B0503020204020204" pitchFamily="34" charset="-122"/>
              </a:rPr>
              <a:t>F </a:t>
            </a:r>
            <a:r>
              <a:rPr lang="zh-CN" altLang="en-US" sz="1400" dirty="0">
                <a:latin typeface="Arial" panose="020B0604020202020204" pitchFamily="34" charset="0"/>
                <a:ea typeface="微软雅黑" panose="020B0503020204020204" pitchFamily="34" charset="-122"/>
              </a:rPr>
              <a:t>型质子泵通常情况下是利用质子动力势合成</a:t>
            </a:r>
            <a:r>
              <a:rPr lang="en-US" altLang="zh-CN" sz="1400" dirty="0">
                <a:latin typeface="Arial" panose="020B0604020202020204" pitchFamily="34" charset="0"/>
                <a:ea typeface="微软雅黑" panose="020B0503020204020204" pitchFamily="34" charset="-122"/>
              </a:rPr>
              <a:t>ATP</a:t>
            </a: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149010631"/>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B3830D31-5672-44DE-A44B-50EBFC65FC9C}"/>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6BB7354-F56D-41C6-BC76-372882A30A1F}"/>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9">
            <a:extLst>
              <a:ext uri="{FF2B5EF4-FFF2-40B4-BE49-F238E27FC236}">
                <a16:creationId xmlns:a16="http://schemas.microsoft.com/office/drawing/2014/main" id="{8D9D7B00-D4DE-417A-8FBB-2BA53E14B429}"/>
              </a:ext>
            </a:extLst>
          </p:cNvPr>
          <p:cNvSpPr/>
          <p:nvPr/>
        </p:nvSpPr>
        <p:spPr>
          <a:xfrm>
            <a:off x="3832407" y="283751"/>
            <a:ext cx="4527187"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本章主要内容</a:t>
            </a:r>
          </a:p>
        </p:txBody>
      </p:sp>
      <p:sp>
        <p:nvSpPr>
          <p:cNvPr id="21" name="文本框 18">
            <a:extLst>
              <a:ext uri="{FF2B5EF4-FFF2-40B4-BE49-F238E27FC236}">
                <a16:creationId xmlns:a16="http://schemas.microsoft.com/office/drawing/2014/main" id="{0464BD89-E791-4BE8-ADC0-EC83AAEA5419}"/>
              </a:ext>
            </a:extLst>
          </p:cNvPr>
          <p:cNvSpPr txBox="1"/>
          <p:nvPr/>
        </p:nvSpPr>
        <p:spPr>
          <a:xfrm>
            <a:off x="3691660" y="2089033"/>
            <a:ext cx="6288901"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膜转运蛋白与小分子及离子的跨膜运输</a:t>
            </a:r>
          </a:p>
        </p:txBody>
      </p:sp>
      <p:grpSp>
        <p:nvGrpSpPr>
          <p:cNvPr id="22" name="组合 34">
            <a:extLst>
              <a:ext uri="{FF2B5EF4-FFF2-40B4-BE49-F238E27FC236}">
                <a16:creationId xmlns:a16="http://schemas.microsoft.com/office/drawing/2014/main" id="{BC215191-DA02-41D7-898D-A6BBD6538580}"/>
              </a:ext>
            </a:extLst>
          </p:cNvPr>
          <p:cNvGrpSpPr>
            <a:grpSpLocks/>
          </p:cNvGrpSpPr>
          <p:nvPr/>
        </p:nvGrpSpPr>
        <p:grpSpPr bwMode="auto">
          <a:xfrm>
            <a:off x="2936150" y="2089033"/>
            <a:ext cx="662847" cy="523220"/>
            <a:chOff x="3421248" y="2047768"/>
            <a:chExt cx="663200" cy="522566"/>
          </a:xfrm>
        </p:grpSpPr>
        <p:sp>
          <p:nvSpPr>
            <p:cNvPr id="23" name="文本框 16">
              <a:extLst>
                <a:ext uri="{FF2B5EF4-FFF2-40B4-BE49-F238E27FC236}">
                  <a16:creationId xmlns:a16="http://schemas.microsoft.com/office/drawing/2014/main" id="{19E0BD98-5A01-4DFE-A790-A0CDC2613CAF}"/>
                </a:ext>
              </a:extLst>
            </p:cNvPr>
            <p:cNvSpPr txBox="1">
              <a:spLocks noChangeArrowheads="1"/>
            </p:cNvSpPr>
            <p:nvPr/>
          </p:nvSpPr>
          <p:spPr bwMode="auto">
            <a:xfrm>
              <a:off x="3421248" y="2047768"/>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01</a:t>
              </a:r>
              <a:endParaRPr lang="zh-CN" altLang="en-US" sz="2800" b="1" dirty="0">
                <a:ea typeface="微软雅黑" panose="020B0503020204020204" pitchFamily="34" charset="-122"/>
              </a:endParaRPr>
            </a:p>
          </p:txBody>
        </p:sp>
        <p:cxnSp>
          <p:nvCxnSpPr>
            <p:cNvPr id="24" name="直接连接符 23">
              <a:extLst>
                <a:ext uri="{FF2B5EF4-FFF2-40B4-BE49-F238E27FC236}">
                  <a16:creationId xmlns:a16="http://schemas.microsoft.com/office/drawing/2014/main" id="{A2099282-23AD-442C-A8B8-99E461B9F5BD}"/>
                </a:ext>
              </a:extLst>
            </p:cNvPr>
            <p:cNvCxnSpPr/>
            <p:nvPr/>
          </p:nvCxnSpPr>
          <p:spPr>
            <a:xfrm flipH="1">
              <a:off x="3796295" y="2224825"/>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909CAC00-489E-4987-BB55-7622966BC8CB}"/>
              </a:ext>
            </a:extLst>
          </p:cNvPr>
          <p:cNvSpPr txBox="1"/>
          <p:nvPr/>
        </p:nvSpPr>
        <p:spPr>
          <a:xfrm>
            <a:off x="3691660" y="3408494"/>
            <a:ext cx="3748719" cy="523220"/>
          </a:xfrm>
          <a:prstGeom prst="rect">
            <a:avLst/>
          </a:prstGeom>
          <a:noFill/>
        </p:spPr>
        <p:txBody>
          <a:bodyPr wrap="none">
            <a:spAutoFit/>
          </a:bodyPr>
          <a:lstStyle/>
          <a:p>
            <a:pPr>
              <a:defRPr/>
            </a:pPr>
            <a:r>
              <a:rPr lang="en-US" altLang="zh-CN" sz="2800" b="1" dirty="0">
                <a:latin typeface="Arial" panose="020B0604020202020204" pitchFamily="34" charset="0"/>
                <a:ea typeface="微软雅黑" pitchFamily="34" charset="-122"/>
              </a:rPr>
              <a:t>ATP</a:t>
            </a:r>
            <a:r>
              <a:rPr lang="zh-CN" altLang="en-US" sz="2800" b="1" dirty="0">
                <a:latin typeface="Arial" panose="020B0604020202020204" pitchFamily="34" charset="0"/>
                <a:ea typeface="微软雅黑" pitchFamily="34" charset="-122"/>
              </a:rPr>
              <a:t>驱动泵与主动运输</a:t>
            </a:r>
          </a:p>
        </p:txBody>
      </p:sp>
      <p:grpSp>
        <p:nvGrpSpPr>
          <p:cNvPr id="26" name="组合 36">
            <a:extLst>
              <a:ext uri="{FF2B5EF4-FFF2-40B4-BE49-F238E27FC236}">
                <a16:creationId xmlns:a16="http://schemas.microsoft.com/office/drawing/2014/main" id="{9E7DEA1A-9859-4F44-84C1-E655C0195009}"/>
              </a:ext>
            </a:extLst>
          </p:cNvPr>
          <p:cNvGrpSpPr>
            <a:grpSpLocks/>
          </p:cNvGrpSpPr>
          <p:nvPr/>
        </p:nvGrpSpPr>
        <p:grpSpPr bwMode="auto">
          <a:xfrm>
            <a:off x="2936148" y="3408494"/>
            <a:ext cx="692830" cy="523220"/>
            <a:chOff x="3421248" y="2627150"/>
            <a:chExt cx="693199" cy="524155"/>
          </a:xfrm>
        </p:grpSpPr>
        <p:sp>
          <p:nvSpPr>
            <p:cNvPr id="30" name="文本框 23">
              <a:extLst>
                <a:ext uri="{FF2B5EF4-FFF2-40B4-BE49-F238E27FC236}">
                  <a16:creationId xmlns:a16="http://schemas.microsoft.com/office/drawing/2014/main" id="{02040612-515C-40B8-8F1C-37C683E6907C}"/>
                </a:ext>
              </a:extLst>
            </p:cNvPr>
            <p:cNvSpPr txBox="1">
              <a:spLocks noChangeArrowheads="1"/>
            </p:cNvSpPr>
            <p:nvPr/>
          </p:nvSpPr>
          <p:spPr bwMode="auto">
            <a:xfrm>
              <a:off x="3421248" y="2627150"/>
              <a:ext cx="585730"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02</a:t>
              </a:r>
              <a:endParaRPr lang="zh-CN" altLang="en-US" sz="2800" b="1" dirty="0">
                <a:ea typeface="微软雅黑" panose="020B0503020204020204" pitchFamily="34" charset="-122"/>
              </a:endParaRPr>
            </a:p>
          </p:txBody>
        </p:sp>
        <p:cxnSp>
          <p:nvCxnSpPr>
            <p:cNvPr id="31" name="直接连接符 30">
              <a:extLst>
                <a:ext uri="{FF2B5EF4-FFF2-40B4-BE49-F238E27FC236}">
                  <a16:creationId xmlns:a16="http://schemas.microsoft.com/office/drawing/2014/main" id="{B4D027BE-0218-453A-9BDA-1200B7DBC660}"/>
                </a:ext>
              </a:extLst>
            </p:cNvPr>
            <p:cNvCxnSpPr/>
            <p:nvPr/>
          </p:nvCxnSpPr>
          <p:spPr>
            <a:xfrm flipH="1">
              <a:off x="3826294" y="2788158"/>
              <a:ext cx="288153" cy="28851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32" name="文本框 30">
            <a:extLst>
              <a:ext uri="{FF2B5EF4-FFF2-40B4-BE49-F238E27FC236}">
                <a16:creationId xmlns:a16="http://schemas.microsoft.com/office/drawing/2014/main" id="{9BC12D51-38B7-423A-8AF5-7F5CC2BAA7D0}"/>
              </a:ext>
            </a:extLst>
          </p:cNvPr>
          <p:cNvSpPr txBox="1"/>
          <p:nvPr/>
        </p:nvSpPr>
        <p:spPr>
          <a:xfrm>
            <a:off x="3691660" y="4727955"/>
            <a:ext cx="3515706"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胞吞作用与胞吐作用</a:t>
            </a:r>
          </a:p>
        </p:txBody>
      </p:sp>
      <p:grpSp>
        <p:nvGrpSpPr>
          <p:cNvPr id="33" name="组合 38">
            <a:extLst>
              <a:ext uri="{FF2B5EF4-FFF2-40B4-BE49-F238E27FC236}">
                <a16:creationId xmlns:a16="http://schemas.microsoft.com/office/drawing/2014/main" id="{91D36CC8-DF90-48A0-AC8C-4E260752D0E9}"/>
              </a:ext>
            </a:extLst>
          </p:cNvPr>
          <p:cNvGrpSpPr>
            <a:grpSpLocks/>
          </p:cNvGrpSpPr>
          <p:nvPr/>
        </p:nvGrpSpPr>
        <p:grpSpPr bwMode="auto">
          <a:xfrm>
            <a:off x="2926457" y="4727955"/>
            <a:ext cx="712210" cy="523220"/>
            <a:chOff x="3421249" y="3200893"/>
            <a:chExt cx="712589" cy="522566"/>
          </a:xfrm>
        </p:grpSpPr>
        <p:sp>
          <p:nvSpPr>
            <p:cNvPr id="34" name="文本框 29">
              <a:extLst>
                <a:ext uri="{FF2B5EF4-FFF2-40B4-BE49-F238E27FC236}">
                  <a16:creationId xmlns:a16="http://schemas.microsoft.com/office/drawing/2014/main" id="{05C70BA8-D5B8-40B4-AF19-9D835A5D1DD7}"/>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03</a:t>
              </a:r>
              <a:endParaRPr lang="zh-CN" altLang="en-US" sz="2800" b="1" dirty="0">
                <a:ea typeface="微软雅黑" panose="020B0503020204020204" pitchFamily="34" charset="-122"/>
              </a:endParaRPr>
            </a:p>
          </p:txBody>
        </p:sp>
        <p:cxnSp>
          <p:nvCxnSpPr>
            <p:cNvPr id="35" name="直接连接符 34">
              <a:extLst>
                <a:ext uri="{FF2B5EF4-FFF2-40B4-BE49-F238E27FC236}">
                  <a16:creationId xmlns:a16="http://schemas.microsoft.com/office/drawing/2014/main" id="{ED9BBFFC-1DBC-4E81-ACFB-0E5EA39E7575}"/>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90591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56" presetClass="path" presetSubtype="0" accel="50000" decel="50000" fill="hold" nodeType="withEffect">
                                  <p:stCondLst>
                                    <p:cond delay="0"/>
                                  </p:stCondLst>
                                  <p:childTnLst>
                                    <p:animMotion origin="layout" path="M -0.03737 0.04121 L 1.25E-6 -4.07407E-6 " pathEditMode="relative" rAng="0" ptsTypes="AA">
                                      <p:cBhvr>
                                        <p:cTn id="9" dur="700" fill="hold"/>
                                        <p:tgtEl>
                                          <p:spTgt spid="22"/>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par>
                                <p:cTn id="16" presetID="56" presetClass="path" presetSubtype="0" accel="50000" decel="50000" fill="hold" nodeType="withEffect">
                                  <p:stCondLst>
                                    <p:cond delay="250"/>
                                  </p:stCondLst>
                                  <p:childTnLst>
                                    <p:animMotion origin="layout" path="M -0.03737 0.0412 L -8.33333E-7 4.81481E-6 " pathEditMode="relative" rAng="0" ptsTypes="AA">
                                      <p:cBhvr>
                                        <p:cTn id="17" dur="700" fill="hold"/>
                                        <p:tgtEl>
                                          <p:spTgt spid="26"/>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10" presetClass="entr" presetSubtype="0" fill="hold" nodeType="withEffect">
                                  <p:stCondLst>
                                    <p:cond delay="5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par>
                                <p:cTn id="24" presetID="56" presetClass="path" presetSubtype="0" accel="50000" decel="50000" fill="hold" nodeType="withEffect">
                                  <p:stCondLst>
                                    <p:cond delay="500"/>
                                  </p:stCondLst>
                                  <p:childTnLst>
                                    <p:animMotion origin="layout" path="M -0.03737 0.0412 L -6.25E-7 3.7037E-6 " pathEditMode="relative" rAng="0" ptsTypes="AA">
                                      <p:cBhvr>
                                        <p:cTn id="25" dur="700" fill="hold"/>
                                        <p:tgtEl>
                                          <p:spTgt spid="33"/>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7F4711C7-DFD5-435C-8645-7A2EF276C613}"/>
              </a:ext>
            </a:extLst>
          </p:cNvPr>
          <p:cNvSpPr>
            <a:spLocks noGrp="1"/>
          </p:cNvSpPr>
          <p:nvPr>
            <p:ph type="title"/>
          </p:nvPr>
        </p:nvSpPr>
        <p:spPr/>
        <p:txBody>
          <a:bodyPr/>
          <a:lstStyle/>
          <a:p>
            <a:pPr algn="l" eaLnBrk="1" hangingPunct="1"/>
            <a:r>
              <a:rPr lang="zh-CN" altLang="en-US" dirty="0"/>
              <a:t>一、</a:t>
            </a:r>
            <a:r>
              <a:rPr lang="en-US" altLang="zh-CN" dirty="0"/>
              <a:t>P </a:t>
            </a:r>
            <a:r>
              <a:rPr lang="zh-CN" altLang="en-US" dirty="0"/>
              <a:t>型泵 </a:t>
            </a:r>
            <a:r>
              <a:rPr lang="en-US" altLang="zh-CN" dirty="0"/>
              <a:t>(P-type pump)</a:t>
            </a:r>
            <a:endParaRPr lang="zh-CN" altLang="en-US" dirty="0"/>
          </a:p>
        </p:txBody>
      </p:sp>
      <p:sp>
        <p:nvSpPr>
          <p:cNvPr id="29700" name="内容占位符 1">
            <a:extLst>
              <a:ext uri="{FF2B5EF4-FFF2-40B4-BE49-F238E27FC236}">
                <a16:creationId xmlns:a16="http://schemas.microsoft.com/office/drawing/2014/main" id="{1E14F6EF-D54F-4E75-9709-3A50A04EBEDC}"/>
              </a:ext>
            </a:extLst>
          </p:cNvPr>
          <p:cNvSpPr>
            <a:spLocks noGrp="1"/>
          </p:cNvSpPr>
          <p:nvPr>
            <p:ph idx="1"/>
          </p:nvPr>
        </p:nvSpPr>
        <p:spPr>
          <a:xfrm>
            <a:off x="824366" y="1219200"/>
            <a:ext cx="5818351" cy="5435604"/>
          </a:xfrm>
        </p:spPr>
        <p:txBody>
          <a:bodyPr>
            <a:normAutofit/>
          </a:bodyPr>
          <a:lstStyle/>
          <a:p>
            <a:pPr>
              <a:lnSpc>
                <a:spcPct val="150000"/>
              </a:lnSpc>
              <a:spcAft>
                <a:spcPts val="600"/>
              </a:spcAft>
            </a:pPr>
            <a:r>
              <a:rPr lang="en-US" altLang="zh-CN" sz="2000" dirty="0"/>
              <a:t>2 </a:t>
            </a:r>
            <a:r>
              <a:rPr lang="zh-CN" altLang="en-US" sz="2000" dirty="0"/>
              <a:t>个</a:t>
            </a:r>
            <a:r>
              <a:rPr lang="en-US" altLang="zh-CN" sz="2000" dirty="0">
                <a:solidFill>
                  <a:srgbClr val="0033CC"/>
                </a:solidFill>
              </a:rPr>
              <a:t>α </a:t>
            </a:r>
            <a:r>
              <a:rPr lang="zh-CN" altLang="en-US" sz="2000" dirty="0">
                <a:solidFill>
                  <a:srgbClr val="0033CC"/>
                </a:solidFill>
              </a:rPr>
              <a:t>催化亚基</a:t>
            </a:r>
            <a:r>
              <a:rPr lang="zh-CN" altLang="en-US" sz="2000" dirty="0"/>
              <a:t>，具有</a:t>
            </a:r>
            <a:r>
              <a:rPr lang="en-US" altLang="zh-CN" sz="2000" dirty="0">
                <a:solidFill>
                  <a:srgbClr val="0033CC"/>
                </a:solidFill>
              </a:rPr>
              <a:t>ATP </a:t>
            </a:r>
            <a:r>
              <a:rPr lang="zh-CN" altLang="en-US" sz="2000" dirty="0">
                <a:solidFill>
                  <a:srgbClr val="0033CC"/>
                </a:solidFill>
              </a:rPr>
              <a:t>结合位点</a:t>
            </a:r>
            <a:r>
              <a:rPr lang="zh-CN" altLang="en-US" sz="2000" dirty="0"/>
              <a:t>；</a:t>
            </a:r>
            <a:r>
              <a:rPr lang="en-US" altLang="zh-CN" sz="2000" dirty="0">
                <a:solidFill>
                  <a:srgbClr val="0033CC"/>
                </a:solidFill>
              </a:rPr>
              <a:t>2 </a:t>
            </a:r>
            <a:r>
              <a:rPr lang="zh-CN" altLang="en-US" sz="2000" dirty="0">
                <a:solidFill>
                  <a:srgbClr val="0033CC"/>
                </a:solidFill>
              </a:rPr>
              <a:t>个</a:t>
            </a:r>
            <a:r>
              <a:rPr lang="en-US" altLang="zh-CN" sz="2000" dirty="0">
                <a:solidFill>
                  <a:srgbClr val="0033CC"/>
                </a:solidFill>
              </a:rPr>
              <a:t>β </a:t>
            </a:r>
            <a:r>
              <a:rPr lang="zh-CN" altLang="en-US" sz="2000" dirty="0">
                <a:solidFill>
                  <a:srgbClr val="0033CC"/>
                </a:solidFill>
              </a:rPr>
              <a:t>调节亚基</a:t>
            </a:r>
            <a:endParaRPr lang="en-US" altLang="zh-CN" sz="2000" dirty="0">
              <a:solidFill>
                <a:srgbClr val="0033CC"/>
              </a:solidFill>
            </a:endParaRPr>
          </a:p>
          <a:p>
            <a:pPr>
              <a:lnSpc>
                <a:spcPct val="150000"/>
              </a:lnSpc>
              <a:spcAft>
                <a:spcPts val="600"/>
              </a:spcAft>
            </a:pPr>
            <a:r>
              <a:rPr lang="zh-CN" altLang="en-US" sz="2000" dirty="0"/>
              <a:t>至少有一个</a:t>
            </a:r>
            <a:r>
              <a:rPr lang="en-US" altLang="zh-CN" sz="2000" dirty="0">
                <a:solidFill>
                  <a:srgbClr val="0033CC"/>
                </a:solidFill>
              </a:rPr>
              <a:t>α </a:t>
            </a:r>
            <a:r>
              <a:rPr lang="zh-CN" altLang="en-US" sz="2000" dirty="0">
                <a:solidFill>
                  <a:srgbClr val="0033CC"/>
                </a:solidFill>
              </a:rPr>
              <a:t>催化亚基</a:t>
            </a:r>
            <a:r>
              <a:rPr lang="zh-CN" altLang="en-US" sz="2000" dirty="0"/>
              <a:t>发生</a:t>
            </a:r>
            <a:r>
              <a:rPr lang="zh-CN" altLang="en-US" sz="2000" dirty="0">
                <a:solidFill>
                  <a:srgbClr val="0033CC"/>
                </a:solidFill>
              </a:rPr>
              <a:t>磷酸化和去磷酸化反应</a:t>
            </a:r>
            <a:r>
              <a:rPr lang="zh-CN" altLang="en-US" sz="2000" dirty="0"/>
              <a:t>，改变转运泵的构象，实现离子的跨膜转运</a:t>
            </a:r>
            <a:endParaRPr lang="en-US" altLang="zh-CN" sz="2000" dirty="0"/>
          </a:p>
          <a:p>
            <a:pPr>
              <a:lnSpc>
                <a:spcPct val="150000"/>
              </a:lnSpc>
              <a:spcAft>
                <a:spcPts val="600"/>
              </a:spcAft>
            </a:pPr>
            <a:r>
              <a:rPr lang="zh-CN" altLang="en-US" sz="2000" dirty="0"/>
              <a:t>转运泵水解</a:t>
            </a:r>
            <a:r>
              <a:rPr lang="en-US" altLang="zh-CN" sz="2000" dirty="0"/>
              <a:t>ATP </a:t>
            </a:r>
            <a:r>
              <a:rPr lang="zh-CN" altLang="en-US" sz="2000" dirty="0"/>
              <a:t>使自身</a:t>
            </a:r>
            <a:r>
              <a:rPr lang="zh-CN" altLang="en-US" sz="2000" dirty="0">
                <a:solidFill>
                  <a:srgbClr val="0033CC"/>
                </a:solidFill>
              </a:rPr>
              <a:t>形成磷酸化的中间体</a:t>
            </a:r>
            <a:endParaRPr lang="en-US" altLang="zh-CN" sz="2000" dirty="0">
              <a:solidFill>
                <a:srgbClr val="0033CC"/>
              </a:solidFill>
            </a:endParaRPr>
          </a:p>
          <a:p>
            <a:pPr>
              <a:lnSpc>
                <a:spcPct val="150000"/>
              </a:lnSpc>
              <a:spcAft>
                <a:spcPts val="600"/>
              </a:spcAft>
            </a:pPr>
            <a:r>
              <a:rPr lang="zh-CN" altLang="en-US" sz="2000" dirty="0"/>
              <a:t>大多是</a:t>
            </a:r>
            <a:r>
              <a:rPr lang="zh-CN" altLang="en-US" sz="2000" dirty="0">
                <a:solidFill>
                  <a:srgbClr val="0033CC"/>
                </a:solidFill>
              </a:rPr>
              <a:t>离子泵</a:t>
            </a:r>
            <a:r>
              <a:rPr lang="zh-CN" altLang="en-US" sz="2000" dirty="0"/>
              <a:t>，负责</a:t>
            </a:r>
            <a:r>
              <a:rPr lang="en-US" altLang="zh-CN" sz="2000" dirty="0"/>
              <a:t>Na+</a:t>
            </a:r>
            <a:r>
              <a:rPr lang="zh-CN" altLang="en-US" sz="2000" dirty="0"/>
              <a:t>、</a:t>
            </a:r>
            <a:r>
              <a:rPr lang="en-US" altLang="zh-CN" sz="2000" dirty="0"/>
              <a:t>K+</a:t>
            </a:r>
            <a:r>
              <a:rPr lang="zh-CN" altLang="en-US" sz="2000" dirty="0"/>
              <a:t>、</a:t>
            </a:r>
            <a:r>
              <a:rPr lang="en-US" altLang="zh-CN" sz="2000" dirty="0"/>
              <a:t>H+ </a:t>
            </a:r>
            <a:r>
              <a:rPr lang="zh-CN" altLang="en-US" sz="2000" dirty="0"/>
              <a:t>和</a:t>
            </a:r>
            <a:r>
              <a:rPr lang="en-US" altLang="zh-CN" sz="2000" dirty="0"/>
              <a:t>Ca2+ </a:t>
            </a:r>
            <a:r>
              <a:rPr lang="zh-CN" altLang="en-US" sz="2000" dirty="0"/>
              <a:t>跨膜梯度的形成和维持</a:t>
            </a:r>
          </a:p>
          <a:p>
            <a:pPr>
              <a:lnSpc>
                <a:spcPct val="150000"/>
              </a:lnSpc>
              <a:spcAft>
                <a:spcPts val="600"/>
              </a:spcAft>
            </a:pPr>
            <a:endParaRPr lang="zh-CN" altLang="en-US" sz="2000" dirty="0"/>
          </a:p>
        </p:txBody>
      </p:sp>
      <p:pic>
        <p:nvPicPr>
          <p:cNvPr id="29699" name="Picture 4" descr="figure 11-12">
            <a:extLst>
              <a:ext uri="{FF2B5EF4-FFF2-40B4-BE49-F238E27FC236}">
                <a16:creationId xmlns:a16="http://schemas.microsoft.com/office/drawing/2014/main" id="{3C351FEC-9AD1-431A-BB0E-55C9041EB4F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36764" y="1219200"/>
            <a:ext cx="3530870" cy="462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A2EDB24-590A-4292-8AFC-CDD281A2050B}"/>
              </a:ext>
            </a:extLst>
          </p:cNvPr>
          <p:cNvSpPr>
            <a:spLocks noGrp="1"/>
          </p:cNvSpPr>
          <p:nvPr>
            <p:ph type="title"/>
          </p:nvPr>
        </p:nvSpPr>
        <p:spPr/>
        <p:txBody>
          <a:bodyPr/>
          <a:lstStyle/>
          <a:p>
            <a:r>
              <a:rPr lang="zh-CN" altLang="en-US" dirty="0"/>
              <a:t>（一）</a:t>
            </a:r>
            <a:r>
              <a:rPr lang="en-US" altLang="zh-CN" dirty="0"/>
              <a:t>Na</a:t>
            </a:r>
            <a:r>
              <a:rPr lang="en-US" altLang="zh-CN" baseline="30000" dirty="0"/>
              <a:t>+</a:t>
            </a:r>
            <a:r>
              <a:rPr lang="en-US" altLang="zh-CN" dirty="0"/>
              <a:t>-K</a:t>
            </a:r>
            <a:r>
              <a:rPr lang="en-US" altLang="zh-CN" baseline="30000" dirty="0"/>
              <a:t>+</a:t>
            </a:r>
            <a:r>
              <a:rPr lang="en-US" altLang="zh-CN" dirty="0"/>
              <a:t> </a:t>
            </a:r>
            <a:r>
              <a:rPr lang="zh-CN" altLang="en-US" dirty="0"/>
              <a:t>泵（</a:t>
            </a:r>
            <a:r>
              <a:rPr lang="en-US" altLang="zh-CN" dirty="0"/>
              <a:t>Na</a:t>
            </a:r>
            <a:r>
              <a:rPr lang="en-US" altLang="zh-CN" baseline="30000" dirty="0"/>
              <a:t>+</a:t>
            </a:r>
            <a:r>
              <a:rPr lang="en-US" altLang="zh-CN" dirty="0"/>
              <a:t>-K</a:t>
            </a:r>
            <a:r>
              <a:rPr lang="en-US" altLang="zh-CN" baseline="30000" dirty="0"/>
              <a:t>+</a:t>
            </a:r>
            <a:r>
              <a:rPr lang="en-US" altLang="zh-CN" dirty="0"/>
              <a:t> pump</a:t>
            </a:r>
            <a:r>
              <a:rPr lang="zh-CN" altLang="en-US" dirty="0"/>
              <a:t>）， 又称</a:t>
            </a:r>
            <a:r>
              <a:rPr lang="en-US" altLang="zh-CN" dirty="0"/>
              <a:t>Na</a:t>
            </a:r>
            <a:r>
              <a:rPr lang="en-US" altLang="zh-CN" baseline="30000" dirty="0"/>
              <a:t>+</a:t>
            </a:r>
            <a:r>
              <a:rPr lang="en-US" altLang="zh-CN" dirty="0"/>
              <a:t>-K</a:t>
            </a:r>
            <a:r>
              <a:rPr lang="en-US" altLang="zh-CN" baseline="30000" dirty="0"/>
              <a:t>+</a:t>
            </a:r>
            <a:r>
              <a:rPr lang="en-US" altLang="zh-CN" dirty="0"/>
              <a:t> ATPase</a:t>
            </a:r>
            <a:endParaRPr lang="zh-CN" altLang="en-US" dirty="0"/>
          </a:p>
        </p:txBody>
      </p:sp>
      <p:sp>
        <p:nvSpPr>
          <p:cNvPr id="4" name="内容占位符 3">
            <a:extLst>
              <a:ext uri="{FF2B5EF4-FFF2-40B4-BE49-F238E27FC236}">
                <a16:creationId xmlns:a16="http://schemas.microsoft.com/office/drawing/2014/main" id="{03B9E6AC-9574-4436-AE79-FCABC3E31696}"/>
              </a:ext>
            </a:extLst>
          </p:cNvPr>
          <p:cNvSpPr>
            <a:spLocks noGrp="1"/>
          </p:cNvSpPr>
          <p:nvPr>
            <p:ph idx="1"/>
          </p:nvPr>
        </p:nvSpPr>
        <p:spPr/>
        <p:txBody>
          <a:bodyPr>
            <a:normAutofit/>
          </a:bodyPr>
          <a:lstStyle/>
          <a:p>
            <a:pPr>
              <a:spcAft>
                <a:spcPts val="600"/>
              </a:spcAft>
            </a:pPr>
            <a:r>
              <a:rPr lang="zh-CN" altLang="en-US" sz="2000" dirty="0"/>
              <a:t>动物细胞的质膜上，由</a:t>
            </a:r>
            <a:r>
              <a:rPr lang="en-US" altLang="zh-CN" sz="2000" dirty="0"/>
              <a:t>2 </a:t>
            </a:r>
            <a:r>
              <a:rPr lang="zh-CN" altLang="en-US" sz="2000" dirty="0"/>
              <a:t>个</a:t>
            </a:r>
            <a:r>
              <a:rPr lang="en-US" altLang="zh-CN" sz="2000" dirty="0"/>
              <a:t>α </a:t>
            </a:r>
            <a:r>
              <a:rPr lang="zh-CN" altLang="en-US" sz="2000" dirty="0"/>
              <a:t>和</a:t>
            </a:r>
            <a:r>
              <a:rPr lang="en-US" altLang="zh-CN" sz="2000" dirty="0"/>
              <a:t>2 </a:t>
            </a:r>
            <a:r>
              <a:rPr lang="zh-CN" altLang="en-US" sz="2000" dirty="0"/>
              <a:t>个</a:t>
            </a:r>
            <a:r>
              <a:rPr lang="en-US" altLang="zh-CN" sz="2000" dirty="0"/>
              <a:t>β </a:t>
            </a:r>
            <a:r>
              <a:rPr lang="zh-CN" altLang="en-US" sz="2000" dirty="0"/>
              <a:t>亚基组成四聚体</a:t>
            </a:r>
            <a:endParaRPr lang="en-US" altLang="zh-CN" sz="2000" dirty="0"/>
          </a:p>
          <a:p>
            <a:pPr>
              <a:spcAft>
                <a:spcPts val="600"/>
              </a:spcAft>
            </a:pPr>
            <a:r>
              <a:rPr lang="zh-CN" altLang="en-US" sz="2000" dirty="0"/>
              <a:t>消耗一个</a:t>
            </a:r>
            <a:r>
              <a:rPr lang="en-US" altLang="zh-CN" sz="2000" dirty="0"/>
              <a:t>ATP </a:t>
            </a:r>
            <a:r>
              <a:rPr lang="zh-CN" altLang="en-US" sz="2000" dirty="0"/>
              <a:t>分子，可以逆着电化学梯度泵出</a:t>
            </a:r>
            <a:r>
              <a:rPr lang="en-US" altLang="zh-CN" sz="2000" dirty="0"/>
              <a:t>3 </a:t>
            </a:r>
            <a:r>
              <a:rPr lang="zh-CN" altLang="en-US" sz="2000" dirty="0"/>
              <a:t>个</a:t>
            </a:r>
            <a:r>
              <a:rPr lang="en-US" altLang="zh-CN" sz="2000" dirty="0"/>
              <a:t>Na</a:t>
            </a:r>
            <a:r>
              <a:rPr lang="en-US" altLang="zh-CN" sz="2000" b="1" baseline="30000" dirty="0">
                <a:cs typeface="+mj-cs"/>
              </a:rPr>
              <a:t>+</a:t>
            </a:r>
            <a:r>
              <a:rPr lang="en-US" altLang="zh-CN" sz="2000" dirty="0"/>
              <a:t> </a:t>
            </a:r>
            <a:r>
              <a:rPr lang="zh-CN" altLang="en-US" sz="2000" dirty="0"/>
              <a:t>和泵入</a:t>
            </a:r>
            <a:r>
              <a:rPr lang="en-US" altLang="zh-CN" sz="2000" dirty="0"/>
              <a:t>2 </a:t>
            </a:r>
            <a:r>
              <a:rPr lang="zh-CN" altLang="en-US" sz="2000" dirty="0"/>
              <a:t>个</a:t>
            </a:r>
            <a:r>
              <a:rPr lang="en-US" altLang="zh-CN" sz="2000" dirty="0"/>
              <a:t>K</a:t>
            </a:r>
            <a:r>
              <a:rPr lang="en-US" altLang="zh-CN" sz="2000" b="1" baseline="30000" dirty="0">
                <a:cs typeface="+mj-cs"/>
              </a:rPr>
              <a:t>+</a:t>
            </a:r>
            <a:endParaRPr lang="zh-CN" altLang="en-US" sz="2000" b="1" baseline="30000" dirty="0">
              <a:cs typeface="+mj-cs"/>
            </a:endParaRPr>
          </a:p>
        </p:txBody>
      </p:sp>
      <p:pic>
        <p:nvPicPr>
          <p:cNvPr id="9" name="图片 8" descr="4-9">
            <a:extLst>
              <a:ext uri="{FF2B5EF4-FFF2-40B4-BE49-F238E27FC236}">
                <a16:creationId xmlns:a16="http://schemas.microsoft.com/office/drawing/2014/main" id="{927FB1B1-F57F-4175-9FAF-34D61B2889C4}"/>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623236" y="2501251"/>
            <a:ext cx="8945529" cy="3600000"/>
          </a:xfrm>
          <a:prstGeom prst="rect">
            <a:avLst/>
          </a:prstGeom>
        </p:spPr>
      </p:pic>
      <p:sp>
        <p:nvSpPr>
          <p:cNvPr id="10" name="矩形 9">
            <a:extLst>
              <a:ext uri="{FF2B5EF4-FFF2-40B4-BE49-F238E27FC236}">
                <a16:creationId xmlns:a16="http://schemas.microsoft.com/office/drawing/2014/main" id="{8B46F4A3-E72B-48EF-8594-C11F789BAA05}"/>
              </a:ext>
            </a:extLst>
          </p:cNvPr>
          <p:cNvSpPr/>
          <p:nvPr/>
        </p:nvSpPr>
        <p:spPr>
          <a:xfrm>
            <a:off x="2746277" y="6285472"/>
            <a:ext cx="6096000"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4-9 Na+-K+ </a:t>
            </a:r>
            <a:r>
              <a:rPr lang="zh-CN" altLang="en-US" sz="1600" b="1" dirty="0">
                <a:solidFill>
                  <a:srgbClr val="0033CC"/>
                </a:solidFill>
                <a:latin typeface="Arial" panose="020B0604020202020204" pitchFamily="34" charset="0"/>
                <a:ea typeface="微软雅黑" panose="020B0503020204020204" pitchFamily="34" charset="-122"/>
              </a:rPr>
              <a:t>泵的结构（</a:t>
            </a:r>
            <a:r>
              <a:rPr lang="en-US" altLang="zh-CN" sz="1600" b="1" dirty="0">
                <a:solidFill>
                  <a:srgbClr val="0033CC"/>
                </a:solidFill>
                <a:latin typeface="Arial" panose="020B0604020202020204" pitchFamily="34" charset="0"/>
                <a:ea typeface="微软雅黑" panose="020B0503020204020204" pitchFamily="34" charset="-122"/>
              </a:rPr>
              <a:t>A</a:t>
            </a:r>
            <a:r>
              <a:rPr lang="zh-CN" altLang="en-US" sz="1600" b="1" dirty="0">
                <a:solidFill>
                  <a:srgbClr val="0033CC"/>
                </a:solidFill>
                <a:latin typeface="Arial" panose="020B0604020202020204" pitchFamily="34" charset="0"/>
                <a:ea typeface="微软雅黑" panose="020B0503020204020204" pitchFamily="34" charset="-122"/>
              </a:rPr>
              <a:t>）与工作模式（</a:t>
            </a:r>
            <a:r>
              <a:rPr lang="en-US" altLang="zh-CN" sz="1600" b="1" dirty="0">
                <a:solidFill>
                  <a:srgbClr val="0033CC"/>
                </a:solidFill>
                <a:latin typeface="Arial" panose="020B0604020202020204" pitchFamily="34" charset="0"/>
                <a:ea typeface="微软雅黑" panose="020B0503020204020204" pitchFamily="34" charset="-122"/>
              </a:rPr>
              <a:t>B</a:t>
            </a:r>
            <a:r>
              <a:rPr lang="zh-CN" altLang="en-US" sz="1600" b="1" dirty="0">
                <a:solidFill>
                  <a:srgbClr val="0033CC"/>
                </a:solidFill>
                <a:latin typeface="Arial" panose="020B0604020202020204" pitchFamily="34" charset="0"/>
                <a:ea typeface="微软雅黑" panose="020B0503020204020204" pitchFamily="34" charset="-122"/>
              </a:rPr>
              <a:t>）示意图</a:t>
            </a:r>
          </a:p>
        </p:txBody>
      </p:sp>
    </p:spTree>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descr="figure 11-12">
            <a:extLst>
              <a:ext uri="{FF2B5EF4-FFF2-40B4-BE49-F238E27FC236}">
                <a16:creationId xmlns:a16="http://schemas.microsoft.com/office/drawing/2014/main" id="{08C6F848-07E2-4FE2-99DC-64FF0769F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1125539"/>
            <a:ext cx="8353425"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标题 1">
            <a:extLst>
              <a:ext uri="{FF2B5EF4-FFF2-40B4-BE49-F238E27FC236}">
                <a16:creationId xmlns:a16="http://schemas.microsoft.com/office/drawing/2014/main" id="{5845D91B-C597-4290-AE6A-A62348A8A278}"/>
              </a:ext>
            </a:extLst>
          </p:cNvPr>
          <p:cNvSpPr>
            <a:spLocks noGrp="1"/>
          </p:cNvSpPr>
          <p:nvPr>
            <p:ph type="title"/>
          </p:nvPr>
        </p:nvSpPr>
        <p:spPr/>
        <p:txBody>
          <a:bodyPr/>
          <a:lstStyle/>
          <a:p>
            <a:pPr algn="l"/>
            <a:r>
              <a:rPr lang="en-US" altLang="zh-CN"/>
              <a:t>1. </a:t>
            </a:r>
            <a:r>
              <a:rPr lang="pl-PL" altLang="zh-CN"/>
              <a:t>Na</a:t>
            </a:r>
            <a:r>
              <a:rPr lang="pl-PL" altLang="zh-CN" baseline="30000"/>
              <a:t>+</a:t>
            </a:r>
            <a:r>
              <a:rPr lang="pl-PL" altLang="zh-CN"/>
              <a:t>-K</a:t>
            </a:r>
            <a:r>
              <a:rPr lang="pl-PL" altLang="zh-CN" baseline="30000"/>
              <a:t>+</a:t>
            </a:r>
            <a:r>
              <a:rPr lang="pl-PL" altLang="zh-CN"/>
              <a:t> </a:t>
            </a:r>
            <a:r>
              <a:rPr lang="zh-CN" altLang="pl-PL"/>
              <a:t>泵</a:t>
            </a:r>
            <a:r>
              <a:rPr lang="zh-CN" altLang="en-US"/>
              <a:t>结构与转运机制</a:t>
            </a: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E6CA3958-BD78-4001-B5A6-E83E58A665D8}"/>
              </a:ext>
            </a:extLst>
          </p:cNvPr>
          <p:cNvSpPr>
            <a:spLocks noGrp="1"/>
          </p:cNvSpPr>
          <p:nvPr>
            <p:ph type="title"/>
          </p:nvPr>
        </p:nvSpPr>
        <p:spPr/>
        <p:txBody>
          <a:bodyPr/>
          <a:lstStyle/>
          <a:p>
            <a:pPr algn="l"/>
            <a:r>
              <a:rPr lang="en-US" altLang="zh-CN" sz="2800" dirty="0">
                <a:solidFill>
                  <a:srgbClr val="FF0000"/>
                </a:solidFill>
              </a:rPr>
              <a:t>2. Na</a:t>
            </a:r>
            <a:r>
              <a:rPr lang="en-US" altLang="zh-CN" sz="2800" baseline="30000" dirty="0">
                <a:solidFill>
                  <a:srgbClr val="FF0000"/>
                </a:solidFill>
              </a:rPr>
              <a:t>+</a:t>
            </a:r>
            <a:r>
              <a:rPr lang="en-US" altLang="zh-CN" sz="2800" dirty="0">
                <a:solidFill>
                  <a:srgbClr val="FF0000"/>
                </a:solidFill>
              </a:rPr>
              <a:t>-K</a:t>
            </a:r>
            <a:r>
              <a:rPr lang="en-US" altLang="zh-CN" sz="2800" baseline="30000" dirty="0">
                <a:solidFill>
                  <a:srgbClr val="FF0000"/>
                </a:solidFill>
              </a:rPr>
              <a:t>+</a:t>
            </a:r>
            <a:r>
              <a:rPr lang="en-US" altLang="zh-CN" sz="2800" dirty="0">
                <a:solidFill>
                  <a:srgbClr val="FF0000"/>
                </a:solidFill>
              </a:rPr>
              <a:t> </a:t>
            </a:r>
            <a:r>
              <a:rPr lang="zh-CN" altLang="en-US" sz="2800" dirty="0">
                <a:solidFill>
                  <a:srgbClr val="FF0000"/>
                </a:solidFill>
              </a:rPr>
              <a:t>泵主要生理功能</a:t>
            </a:r>
          </a:p>
        </p:txBody>
      </p:sp>
      <p:sp>
        <p:nvSpPr>
          <p:cNvPr id="35843" name="内容占位符 2">
            <a:extLst>
              <a:ext uri="{FF2B5EF4-FFF2-40B4-BE49-F238E27FC236}">
                <a16:creationId xmlns:a16="http://schemas.microsoft.com/office/drawing/2014/main" id="{724E0CAC-5334-4B6A-A44A-F8B41CE52A1B}"/>
              </a:ext>
            </a:extLst>
          </p:cNvPr>
          <p:cNvSpPr>
            <a:spLocks noGrp="1"/>
          </p:cNvSpPr>
          <p:nvPr>
            <p:ph idx="1"/>
          </p:nvPr>
        </p:nvSpPr>
        <p:spPr>
          <a:xfrm>
            <a:off x="824366" y="1773238"/>
            <a:ext cx="4839834" cy="4678362"/>
          </a:xfrm>
        </p:spPr>
        <p:txBody>
          <a:bodyPr/>
          <a:lstStyle/>
          <a:p>
            <a:pPr marL="514350" indent="-514350">
              <a:lnSpc>
                <a:spcPct val="150000"/>
              </a:lnSpc>
              <a:spcBef>
                <a:spcPts val="2400"/>
              </a:spcBef>
              <a:spcAft>
                <a:spcPts val="2400"/>
              </a:spcAft>
              <a:buFont typeface="Calibri" panose="020F0502020204030204" pitchFamily="34" charset="0"/>
              <a:buAutoNum type="alphaUcPeriod"/>
            </a:pPr>
            <a:r>
              <a:rPr lang="zh-CN" altLang="en-US" dirty="0"/>
              <a:t>维持细胞膜电位</a:t>
            </a:r>
            <a:endParaRPr lang="en-US" altLang="zh-CN" dirty="0"/>
          </a:p>
          <a:p>
            <a:pPr marL="514350" indent="-514350">
              <a:lnSpc>
                <a:spcPct val="150000"/>
              </a:lnSpc>
              <a:spcBef>
                <a:spcPts val="2400"/>
              </a:spcBef>
              <a:spcAft>
                <a:spcPts val="2400"/>
              </a:spcAft>
              <a:buFont typeface="Calibri" panose="020F0502020204030204" pitchFamily="34" charset="0"/>
              <a:buAutoNum type="alphaUcPeriod"/>
            </a:pPr>
            <a:r>
              <a:rPr lang="zh-CN" altLang="en-US" dirty="0"/>
              <a:t>维持动物细胞渗透平衡</a:t>
            </a:r>
          </a:p>
        </p:txBody>
      </p:sp>
      <p:pic>
        <p:nvPicPr>
          <p:cNvPr id="35844" name="Picture 3" descr="figure 11-38">
            <a:extLst>
              <a:ext uri="{FF2B5EF4-FFF2-40B4-BE49-F238E27FC236}">
                <a16:creationId xmlns:a16="http://schemas.microsoft.com/office/drawing/2014/main" id="{117A9FA5-129C-49E6-ABA8-1E8D77838E2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75751" y="691600"/>
            <a:ext cx="3867097" cy="57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5E309EA4-0DFF-448F-8BDA-83C6B3260BE4}"/>
              </a:ext>
            </a:extLst>
          </p:cNvPr>
          <p:cNvSpPr>
            <a:spLocks noGrp="1"/>
          </p:cNvSpPr>
          <p:nvPr>
            <p:ph type="title"/>
          </p:nvPr>
        </p:nvSpPr>
        <p:spPr/>
        <p:txBody>
          <a:bodyPr/>
          <a:lstStyle/>
          <a:p>
            <a:pPr algn="l" eaLnBrk="1" hangingPunct="1"/>
            <a:r>
              <a:rPr lang="en-US" altLang="zh-CN" sz="2800" dirty="0"/>
              <a:t>2. Na</a:t>
            </a:r>
            <a:r>
              <a:rPr lang="en-US" altLang="zh-CN" sz="2800" baseline="30000" dirty="0"/>
              <a:t>+</a:t>
            </a:r>
            <a:r>
              <a:rPr lang="en-US" altLang="zh-CN" sz="2800" dirty="0"/>
              <a:t>-K</a:t>
            </a:r>
            <a:r>
              <a:rPr lang="en-US" altLang="zh-CN" sz="2800" baseline="30000" dirty="0"/>
              <a:t>+</a:t>
            </a:r>
            <a:r>
              <a:rPr lang="en-US" altLang="zh-CN" sz="2800" dirty="0"/>
              <a:t> </a:t>
            </a:r>
            <a:r>
              <a:rPr lang="zh-CN" altLang="en-US" sz="2800" dirty="0"/>
              <a:t>泵主要生理功能</a:t>
            </a:r>
          </a:p>
        </p:txBody>
      </p:sp>
      <p:sp>
        <p:nvSpPr>
          <p:cNvPr id="25603" name="内容占位符 2">
            <a:extLst>
              <a:ext uri="{FF2B5EF4-FFF2-40B4-BE49-F238E27FC236}">
                <a16:creationId xmlns:a16="http://schemas.microsoft.com/office/drawing/2014/main" id="{7E441514-3F50-4507-915F-0AB712225FC8}"/>
              </a:ext>
            </a:extLst>
          </p:cNvPr>
          <p:cNvSpPr>
            <a:spLocks noGrp="1"/>
          </p:cNvSpPr>
          <p:nvPr>
            <p:ph idx="1"/>
          </p:nvPr>
        </p:nvSpPr>
        <p:spPr>
          <a:xfrm>
            <a:off x="824367" y="1092200"/>
            <a:ext cx="5847898" cy="5359400"/>
          </a:xfrm>
        </p:spPr>
        <p:txBody>
          <a:bodyPr/>
          <a:lstStyle/>
          <a:p>
            <a:pPr marL="514350" indent="-514350">
              <a:lnSpc>
                <a:spcPct val="150000"/>
              </a:lnSpc>
              <a:spcAft>
                <a:spcPts val="600"/>
              </a:spcAft>
              <a:buFont typeface="+mj-lt"/>
              <a:buAutoNum type="alphaUcPeriod" startAt="3"/>
              <a:defRPr/>
            </a:pPr>
            <a:r>
              <a:rPr lang="zh-CN" altLang="en-US" dirty="0">
                <a:solidFill>
                  <a:srgbClr val="FF0000"/>
                </a:solidFill>
              </a:rPr>
              <a:t>吸收营养</a:t>
            </a:r>
            <a:endParaRPr lang="en-US" altLang="zh-CN" dirty="0">
              <a:solidFill>
                <a:srgbClr val="FF0000"/>
              </a:solidFill>
            </a:endParaRPr>
          </a:p>
          <a:p>
            <a:pPr lvl="1">
              <a:lnSpc>
                <a:spcPct val="150000"/>
              </a:lnSpc>
              <a:spcAft>
                <a:spcPts val="600"/>
              </a:spcAft>
              <a:buFont typeface="Wingdings" panose="05000000000000000000" pitchFamily="2" charset="2"/>
              <a:buChar char="l"/>
              <a:defRPr/>
            </a:pPr>
            <a:r>
              <a:rPr lang="zh-CN" altLang="en-US" sz="2000" dirty="0">
                <a:solidFill>
                  <a:srgbClr val="FF0000"/>
                </a:solidFill>
              </a:rPr>
              <a:t>动物细胞利用膜两侧的</a:t>
            </a:r>
            <a:r>
              <a:rPr lang="en-US" altLang="zh-CN" sz="2000" dirty="0">
                <a:solidFill>
                  <a:srgbClr val="FF0000"/>
                </a:solidFill>
              </a:rPr>
              <a:t>Na+ </a:t>
            </a:r>
            <a:r>
              <a:rPr lang="zh-CN" altLang="en-US" sz="2000" dirty="0">
                <a:solidFill>
                  <a:srgbClr val="FF0000"/>
                </a:solidFill>
              </a:rPr>
              <a:t>电化学梯度以协同转运的方式吸收营养物</a:t>
            </a:r>
            <a:endParaRPr lang="en-US" altLang="zh-CN" sz="2000" dirty="0">
              <a:solidFill>
                <a:srgbClr val="FF0000"/>
              </a:solidFill>
            </a:endParaRPr>
          </a:p>
          <a:p>
            <a:pPr lvl="1" eaLnBrk="1" hangingPunct="1">
              <a:lnSpc>
                <a:spcPct val="150000"/>
              </a:lnSpc>
              <a:spcAft>
                <a:spcPts val="600"/>
              </a:spcAft>
              <a:buFont typeface="Wingdings" panose="05000000000000000000" pitchFamily="2" charset="2"/>
              <a:buChar char="l"/>
              <a:defRPr/>
            </a:pPr>
            <a:r>
              <a:rPr lang="zh-CN" altLang="en-US" sz="2000" dirty="0">
                <a:solidFill>
                  <a:srgbClr val="0033CC"/>
                </a:solidFill>
              </a:rPr>
              <a:t>植物细胞、真菌和细菌通常利用质膜上的</a:t>
            </a:r>
            <a:r>
              <a:rPr lang="en-US" altLang="zh-CN" sz="2000" dirty="0">
                <a:solidFill>
                  <a:srgbClr val="0033CC"/>
                </a:solidFill>
              </a:rPr>
              <a:t>H</a:t>
            </a:r>
            <a:r>
              <a:rPr lang="en-US" altLang="zh-CN" sz="2000" baseline="30000" dirty="0">
                <a:solidFill>
                  <a:srgbClr val="0033CC"/>
                </a:solidFill>
              </a:rPr>
              <a:t>+</a:t>
            </a:r>
            <a:r>
              <a:rPr lang="en-US" altLang="zh-CN" sz="2000" dirty="0">
                <a:solidFill>
                  <a:srgbClr val="0033CC"/>
                </a:solidFill>
              </a:rPr>
              <a:t>-ATPase </a:t>
            </a:r>
            <a:r>
              <a:rPr lang="zh-CN" altLang="en-US" sz="2000" dirty="0">
                <a:solidFill>
                  <a:srgbClr val="0033CC"/>
                </a:solidFill>
              </a:rPr>
              <a:t>形成的</a:t>
            </a:r>
            <a:r>
              <a:rPr lang="en-US" altLang="zh-CN" sz="2000" dirty="0">
                <a:solidFill>
                  <a:srgbClr val="0033CC"/>
                </a:solidFill>
              </a:rPr>
              <a:t>H</a:t>
            </a:r>
            <a:r>
              <a:rPr lang="en-US" altLang="zh-CN" sz="2000" baseline="30000" dirty="0">
                <a:solidFill>
                  <a:srgbClr val="0033CC"/>
                </a:solidFill>
              </a:rPr>
              <a:t>+</a:t>
            </a:r>
            <a:r>
              <a:rPr lang="en-US" altLang="zh-CN" sz="2000" dirty="0">
                <a:solidFill>
                  <a:srgbClr val="0033CC"/>
                </a:solidFill>
              </a:rPr>
              <a:t> </a:t>
            </a:r>
            <a:r>
              <a:rPr lang="zh-CN" altLang="en-US" sz="2000" dirty="0">
                <a:solidFill>
                  <a:srgbClr val="0033CC"/>
                </a:solidFill>
              </a:rPr>
              <a:t>电化学梯度来吸收营养物</a:t>
            </a:r>
          </a:p>
        </p:txBody>
      </p:sp>
      <p:pic>
        <p:nvPicPr>
          <p:cNvPr id="37892" name="Picture 2" descr="D:\编书\细胞生物学教材编写\第4版学习指南\Chapter 5 Fig\imagepage9.JPG">
            <a:extLst>
              <a:ext uri="{FF2B5EF4-FFF2-40B4-BE49-F238E27FC236}">
                <a16:creationId xmlns:a16="http://schemas.microsoft.com/office/drawing/2014/main" id="{79B9D0B8-0A81-49D2-9743-C53AE5DE4A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29096" y="992775"/>
            <a:ext cx="3638537" cy="57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A3B2157-9409-4AA2-8E68-E325D0158B66}"/>
              </a:ext>
            </a:extLst>
          </p:cNvPr>
          <p:cNvSpPr/>
          <p:nvPr/>
        </p:nvSpPr>
        <p:spPr>
          <a:xfrm>
            <a:off x="824366" y="5814786"/>
            <a:ext cx="609600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4-10 </a:t>
            </a:r>
            <a:r>
              <a:rPr lang="zh-CN" altLang="en-US" sz="1600" b="1" dirty="0">
                <a:solidFill>
                  <a:srgbClr val="0033CC"/>
                </a:solidFill>
                <a:latin typeface="Arial" panose="020B0604020202020204" pitchFamily="34" charset="0"/>
                <a:ea typeface="微软雅黑" panose="020B0503020204020204" pitchFamily="34" charset="-122"/>
              </a:rPr>
              <a:t>小肠上皮细胞吸收葡萄糖的示意图</a:t>
            </a:r>
          </a:p>
          <a:p>
            <a:pPr algn="ctr">
              <a:lnSpc>
                <a:spcPts val="2400"/>
              </a:lnSpc>
            </a:pPr>
            <a:r>
              <a:rPr lang="zh-CN" altLang="en-US" sz="1400" dirty="0">
                <a:latin typeface="Arial" panose="020B0604020202020204" pitchFamily="34" charset="0"/>
                <a:ea typeface="微软雅黑" panose="020B0503020204020204" pitchFamily="34" charset="-122"/>
              </a:rPr>
              <a:t>葡萄糖分子通过</a:t>
            </a:r>
            <a:r>
              <a:rPr lang="en-US" altLang="zh-CN" sz="1400" dirty="0">
                <a:latin typeface="Arial" panose="020B0604020202020204" pitchFamily="34" charset="0"/>
                <a:ea typeface="微软雅黑" panose="020B0503020204020204" pitchFamily="34" charset="-122"/>
              </a:rPr>
              <a:t>Na+ </a:t>
            </a:r>
            <a:r>
              <a:rPr lang="zh-CN" altLang="en-US" sz="1400" dirty="0">
                <a:latin typeface="Arial" panose="020B0604020202020204" pitchFamily="34" charset="0"/>
                <a:ea typeface="微软雅黑" panose="020B0503020204020204" pitchFamily="34" charset="-122"/>
              </a:rPr>
              <a:t>驱动的同向协同运输方式进入上皮细胞，再经载体介导的协助扩散方式进入血液，</a:t>
            </a:r>
            <a:r>
              <a:rPr lang="en-US" altLang="zh-CN" sz="1400" dirty="0">
                <a:latin typeface="Arial" panose="020B0604020202020204" pitchFamily="34" charset="0"/>
                <a:ea typeface="微软雅黑" panose="020B0503020204020204" pitchFamily="34" charset="-122"/>
              </a:rPr>
              <a:t>Na+-K+ </a:t>
            </a:r>
            <a:r>
              <a:rPr lang="zh-CN" altLang="en-US" sz="1400" dirty="0">
                <a:latin typeface="Arial" panose="020B0604020202020204" pitchFamily="34" charset="0"/>
                <a:ea typeface="微软雅黑" panose="020B0503020204020204" pitchFamily="34" charset="-122"/>
              </a:rPr>
              <a:t>泵消耗</a:t>
            </a:r>
            <a:r>
              <a:rPr lang="en-US" altLang="zh-CN" sz="1400" dirty="0">
                <a:latin typeface="Arial" panose="020B0604020202020204" pitchFamily="34" charset="0"/>
                <a:ea typeface="微软雅黑" panose="020B0503020204020204" pitchFamily="34" charset="-122"/>
              </a:rPr>
              <a:t>ATP </a:t>
            </a:r>
            <a:r>
              <a:rPr lang="zh-CN" altLang="en-US" sz="1400" dirty="0">
                <a:latin typeface="Arial" panose="020B0604020202020204" pitchFamily="34" charset="0"/>
                <a:ea typeface="微软雅黑" panose="020B0503020204020204" pitchFamily="34" charset="-122"/>
              </a:rPr>
              <a:t>维持</a:t>
            </a:r>
            <a:r>
              <a:rPr lang="en-US" altLang="zh-CN" sz="1400" dirty="0">
                <a:latin typeface="Arial" panose="020B0604020202020204" pitchFamily="34" charset="0"/>
                <a:ea typeface="微软雅黑" panose="020B0503020204020204" pitchFamily="34" charset="-122"/>
              </a:rPr>
              <a:t>Na+</a:t>
            </a:r>
            <a:r>
              <a:rPr lang="zh-CN" altLang="en-US" sz="1400" dirty="0">
                <a:latin typeface="Arial" panose="020B0604020202020204" pitchFamily="34" charset="0"/>
                <a:ea typeface="微软雅黑" panose="020B0503020204020204" pitchFamily="34" charset="-122"/>
              </a:rPr>
              <a:t>的电化学梯度</a:t>
            </a:r>
          </a:p>
        </p:txBody>
      </p:sp>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94B72D5-1730-4284-BAE4-D1822E175261}"/>
              </a:ext>
            </a:extLst>
          </p:cNvPr>
          <p:cNvSpPr>
            <a:spLocks noGrp="1"/>
          </p:cNvSpPr>
          <p:nvPr>
            <p:ph type="title"/>
          </p:nvPr>
        </p:nvSpPr>
        <p:spPr/>
        <p:txBody>
          <a:bodyPr/>
          <a:lstStyle/>
          <a:p>
            <a:r>
              <a:rPr lang="zh-CN" altLang="en-US" dirty="0"/>
              <a:t>（二）</a:t>
            </a:r>
            <a:r>
              <a:rPr lang="en-US" altLang="zh-CN" dirty="0"/>
              <a:t>Ca2+ </a:t>
            </a:r>
            <a:r>
              <a:rPr lang="zh-CN" altLang="en-US" dirty="0"/>
              <a:t>泵（</a:t>
            </a:r>
            <a:r>
              <a:rPr lang="en-US" altLang="zh-CN" dirty="0"/>
              <a:t>Ca</a:t>
            </a:r>
            <a:r>
              <a:rPr lang="en-US" altLang="zh-CN" baseline="30000" dirty="0"/>
              <a:t>2+ </a:t>
            </a:r>
            <a:r>
              <a:rPr lang="en-US" altLang="zh-CN" dirty="0"/>
              <a:t>pump</a:t>
            </a:r>
            <a:r>
              <a:rPr lang="zh-CN" altLang="en-US" dirty="0"/>
              <a:t>）及其他 </a:t>
            </a:r>
            <a:r>
              <a:rPr lang="en-US" altLang="zh-CN" dirty="0"/>
              <a:t>P </a:t>
            </a:r>
            <a:r>
              <a:rPr lang="zh-CN" altLang="en-US" dirty="0"/>
              <a:t>型泵</a:t>
            </a:r>
          </a:p>
        </p:txBody>
      </p:sp>
      <p:sp>
        <p:nvSpPr>
          <p:cNvPr id="38915" name="内容占位符 2">
            <a:extLst>
              <a:ext uri="{FF2B5EF4-FFF2-40B4-BE49-F238E27FC236}">
                <a16:creationId xmlns:a16="http://schemas.microsoft.com/office/drawing/2014/main" id="{A070E42A-F56B-4469-8E30-D08EA684C877}"/>
              </a:ext>
            </a:extLst>
          </p:cNvPr>
          <p:cNvSpPr>
            <a:spLocks noGrp="1"/>
          </p:cNvSpPr>
          <p:nvPr>
            <p:ph idx="1"/>
          </p:nvPr>
        </p:nvSpPr>
        <p:spPr>
          <a:xfrm>
            <a:off x="824366" y="1219200"/>
            <a:ext cx="4580391" cy="5435604"/>
          </a:xfrm>
        </p:spPr>
        <p:txBody>
          <a:bodyPr>
            <a:normAutofit/>
          </a:bodyPr>
          <a:lstStyle/>
          <a:p>
            <a:pPr>
              <a:lnSpc>
                <a:spcPts val="4200"/>
              </a:lnSpc>
              <a:spcBef>
                <a:spcPts val="1200"/>
              </a:spcBef>
              <a:spcAft>
                <a:spcPts val="1200"/>
              </a:spcAft>
            </a:pPr>
            <a:r>
              <a:rPr lang="zh-CN" altLang="en-US" sz="2000" dirty="0"/>
              <a:t>细胞质基质中低</a:t>
            </a:r>
            <a:r>
              <a:rPr lang="en-US" altLang="zh-CN" sz="2000" dirty="0"/>
              <a:t>Ca</a:t>
            </a:r>
            <a:r>
              <a:rPr lang="en-US" altLang="zh-CN" sz="2000" baseline="30000" dirty="0"/>
              <a:t>2+ </a:t>
            </a:r>
            <a:r>
              <a:rPr lang="zh-CN" altLang="en-US" sz="2000" dirty="0"/>
              <a:t>浓度的维持主要得益于质膜或细胞器膜上的钙泵</a:t>
            </a:r>
            <a:endParaRPr lang="en-US" altLang="zh-CN" sz="2000" dirty="0"/>
          </a:p>
          <a:p>
            <a:pPr>
              <a:lnSpc>
                <a:spcPts val="4200"/>
              </a:lnSpc>
              <a:spcBef>
                <a:spcPts val="1200"/>
              </a:spcBef>
              <a:spcAft>
                <a:spcPts val="1200"/>
              </a:spcAft>
            </a:pPr>
            <a:r>
              <a:rPr lang="zh-CN" altLang="en-US" sz="2000" dirty="0"/>
              <a:t>分布在所有真核细胞的质膜和某些细胞器如内质网、叶绿体和液泡膜上</a:t>
            </a:r>
            <a:endParaRPr lang="en-US" altLang="zh-CN" sz="2000" dirty="0"/>
          </a:p>
          <a:p>
            <a:pPr>
              <a:lnSpc>
                <a:spcPts val="4200"/>
              </a:lnSpc>
              <a:spcBef>
                <a:spcPts val="1200"/>
              </a:spcBef>
              <a:spcAft>
                <a:spcPts val="1200"/>
              </a:spcAft>
            </a:pPr>
            <a:r>
              <a:rPr lang="zh-CN" altLang="en-US" sz="2000" dirty="0"/>
              <a:t>含有</a:t>
            </a:r>
            <a:r>
              <a:rPr lang="en-US" altLang="zh-CN" sz="2000" dirty="0"/>
              <a:t>10 </a:t>
            </a:r>
            <a:r>
              <a:rPr lang="zh-CN" altLang="en-US" sz="2000" dirty="0"/>
              <a:t>个跨膜</a:t>
            </a:r>
            <a:r>
              <a:rPr lang="en-US" altLang="zh-CN" sz="2000" dirty="0"/>
              <a:t>α </a:t>
            </a:r>
            <a:r>
              <a:rPr lang="zh-CN" altLang="en-US" sz="2000" dirty="0"/>
              <a:t>螺旋</a:t>
            </a:r>
            <a:endParaRPr lang="en-US" altLang="zh-CN" sz="2000" dirty="0"/>
          </a:p>
          <a:p>
            <a:pPr>
              <a:lnSpc>
                <a:spcPts val="4200"/>
              </a:lnSpc>
              <a:spcBef>
                <a:spcPts val="1200"/>
              </a:spcBef>
              <a:spcAft>
                <a:spcPts val="1200"/>
              </a:spcAft>
            </a:pPr>
            <a:r>
              <a:rPr lang="zh-CN" altLang="en-US" sz="2000" dirty="0"/>
              <a:t>每消耗</a:t>
            </a:r>
            <a:r>
              <a:rPr lang="en-US" altLang="zh-CN" sz="2000" dirty="0"/>
              <a:t>1 </a:t>
            </a:r>
            <a:r>
              <a:rPr lang="zh-CN" altLang="en-US" sz="2000" dirty="0"/>
              <a:t>分子</a:t>
            </a:r>
            <a:r>
              <a:rPr lang="en-US" altLang="zh-CN" sz="2000" dirty="0"/>
              <a:t>ATP </a:t>
            </a:r>
            <a:r>
              <a:rPr lang="zh-CN" altLang="en-US" sz="2000" dirty="0"/>
              <a:t>从细胞质基质泵出 </a:t>
            </a:r>
            <a:r>
              <a:rPr lang="en-US" altLang="zh-CN" sz="2000" dirty="0"/>
              <a:t>2 </a:t>
            </a:r>
            <a:r>
              <a:rPr lang="zh-CN" altLang="en-US" sz="2000" dirty="0"/>
              <a:t>个</a:t>
            </a:r>
            <a:r>
              <a:rPr lang="en-US" altLang="zh-CN" sz="2000" dirty="0"/>
              <a:t>Ca</a:t>
            </a:r>
            <a:r>
              <a:rPr lang="en-US" altLang="zh-CN" sz="2000" baseline="30000" dirty="0"/>
              <a:t>2+</a:t>
            </a:r>
          </a:p>
          <a:p>
            <a:pPr>
              <a:lnSpc>
                <a:spcPts val="4200"/>
              </a:lnSpc>
              <a:spcBef>
                <a:spcPts val="1200"/>
              </a:spcBef>
              <a:spcAft>
                <a:spcPts val="1200"/>
              </a:spcAft>
            </a:pPr>
            <a:endParaRPr lang="zh-CN" altLang="en-US" sz="2000" dirty="0"/>
          </a:p>
        </p:txBody>
      </p:sp>
      <p:pic>
        <p:nvPicPr>
          <p:cNvPr id="38916" name="Picture 2" descr="D:\编书\细胞生物学教材编写\第4版学习指南\Chapter 5 Fig\imagepage10.JPG">
            <a:extLst>
              <a:ext uri="{FF2B5EF4-FFF2-40B4-BE49-F238E27FC236}">
                <a16:creationId xmlns:a16="http://schemas.microsoft.com/office/drawing/2014/main" id="{513F91FA-B76D-43A1-931B-F9A6FE95C49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55783" y="923196"/>
            <a:ext cx="519590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061BF4F4-4EC4-4746-8C67-4189783A1AD4}"/>
              </a:ext>
            </a:extLst>
          </p:cNvPr>
          <p:cNvSpPr/>
          <p:nvPr/>
        </p:nvSpPr>
        <p:spPr>
          <a:xfrm>
            <a:off x="5905735" y="6000030"/>
            <a:ext cx="6096000" cy="64633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4-11 </a:t>
            </a:r>
            <a:r>
              <a:rPr lang="zh-CN" altLang="en-US" sz="1600" b="1" dirty="0">
                <a:solidFill>
                  <a:srgbClr val="0033CC"/>
                </a:solidFill>
                <a:latin typeface="Arial" panose="020B0604020202020204" pitchFamily="34" charset="0"/>
                <a:ea typeface="微软雅黑" panose="020B0503020204020204" pitchFamily="34" charset="-122"/>
              </a:rPr>
              <a:t>肌质网</a:t>
            </a:r>
            <a:r>
              <a:rPr lang="en-US" altLang="zh-CN" sz="1600" b="1" dirty="0">
                <a:solidFill>
                  <a:srgbClr val="0033CC"/>
                </a:solidFill>
                <a:latin typeface="Arial" panose="020B0604020202020204" pitchFamily="34" charset="0"/>
                <a:ea typeface="微软雅黑" panose="020B0503020204020204" pitchFamily="34" charset="-122"/>
              </a:rPr>
              <a:t>Ca2+ </a:t>
            </a:r>
            <a:r>
              <a:rPr lang="zh-CN" altLang="en-US" sz="1600" b="1" dirty="0">
                <a:solidFill>
                  <a:srgbClr val="0033CC"/>
                </a:solidFill>
                <a:latin typeface="Arial" panose="020B0604020202020204" pitchFamily="34" charset="0"/>
                <a:ea typeface="微软雅黑" panose="020B0503020204020204" pitchFamily="34" charset="-122"/>
              </a:rPr>
              <a:t>泵转运</a:t>
            </a:r>
            <a:r>
              <a:rPr lang="en-US" altLang="zh-CN" sz="1600" b="1" dirty="0">
                <a:solidFill>
                  <a:srgbClr val="0033CC"/>
                </a:solidFill>
                <a:latin typeface="Arial" panose="020B0604020202020204" pitchFamily="34" charset="0"/>
                <a:ea typeface="微软雅黑" panose="020B0503020204020204" pitchFamily="34" charset="-122"/>
              </a:rPr>
              <a:t>Ca2+ </a:t>
            </a:r>
            <a:r>
              <a:rPr lang="zh-CN" altLang="en-US" sz="1600" b="1" dirty="0">
                <a:solidFill>
                  <a:srgbClr val="0033CC"/>
                </a:solidFill>
                <a:latin typeface="Arial" panose="020B0604020202020204" pitchFamily="34" charset="0"/>
                <a:ea typeface="微软雅黑" panose="020B0503020204020204" pitchFamily="34" charset="-122"/>
              </a:rPr>
              <a:t>前（</a:t>
            </a:r>
            <a:r>
              <a:rPr lang="en-US" altLang="zh-CN" sz="1600" b="1" dirty="0">
                <a:solidFill>
                  <a:srgbClr val="0033CC"/>
                </a:solidFill>
                <a:latin typeface="Arial" panose="020B0604020202020204" pitchFamily="34" charset="0"/>
                <a:ea typeface="微软雅黑" panose="020B0503020204020204" pitchFamily="34" charset="-122"/>
              </a:rPr>
              <a:t>A</a:t>
            </a:r>
            <a:r>
              <a:rPr lang="zh-CN" altLang="en-US" sz="1600" b="1" dirty="0">
                <a:solidFill>
                  <a:srgbClr val="0033CC"/>
                </a:solidFill>
                <a:latin typeface="Arial" panose="020B0604020202020204" pitchFamily="34" charset="0"/>
                <a:ea typeface="微软雅黑" panose="020B0503020204020204" pitchFamily="34" charset="-122"/>
              </a:rPr>
              <a:t>）和后（</a:t>
            </a:r>
            <a:r>
              <a:rPr lang="en-US" altLang="zh-CN" sz="1600" b="1" dirty="0">
                <a:solidFill>
                  <a:srgbClr val="0033CC"/>
                </a:solidFill>
                <a:latin typeface="Arial" panose="020B0604020202020204" pitchFamily="34" charset="0"/>
                <a:ea typeface="微软雅黑" panose="020B0503020204020204" pitchFamily="34" charset="-122"/>
              </a:rPr>
              <a:t>B</a:t>
            </a:r>
            <a:r>
              <a:rPr lang="zh-CN" altLang="en-US" sz="1600" b="1" dirty="0">
                <a:solidFill>
                  <a:srgbClr val="0033CC"/>
                </a:solidFill>
                <a:latin typeface="Arial" panose="020B0604020202020204" pitchFamily="34" charset="0"/>
                <a:ea typeface="微软雅黑" panose="020B0503020204020204" pitchFamily="34" charset="-122"/>
              </a:rPr>
              <a:t>）的工作模型</a:t>
            </a:r>
          </a:p>
          <a:p>
            <a:pPr algn="ctr">
              <a:lnSpc>
                <a:spcPts val="2400"/>
              </a:lnSpc>
            </a:pPr>
            <a:r>
              <a:rPr lang="en-US" altLang="zh-CN" sz="1400" dirty="0">
                <a:latin typeface="Arial" panose="020B0604020202020204" pitchFamily="34" charset="0"/>
                <a:ea typeface="微软雅黑" panose="020B0503020204020204" pitchFamily="34" charset="-122"/>
              </a:rPr>
              <a:t>N</a:t>
            </a:r>
            <a:r>
              <a:rPr lang="zh-CN" altLang="en-US" sz="1400" dirty="0">
                <a:latin typeface="Arial" panose="020B0604020202020204" pitchFamily="34" charset="0"/>
                <a:ea typeface="微软雅黑" panose="020B0503020204020204" pitchFamily="34" charset="-122"/>
              </a:rPr>
              <a:t>：核苷酸结合部位；</a:t>
            </a:r>
            <a:r>
              <a:rPr lang="en-US" altLang="zh-CN" sz="1400" dirty="0">
                <a:latin typeface="Arial" panose="020B0604020202020204" pitchFamily="34" charset="0"/>
                <a:ea typeface="微软雅黑" panose="020B0503020204020204" pitchFamily="34" charset="-122"/>
              </a:rPr>
              <a:t>P</a:t>
            </a:r>
            <a:r>
              <a:rPr lang="zh-CN" altLang="en-US" sz="1400" dirty="0">
                <a:latin typeface="Arial" panose="020B0604020202020204" pitchFamily="34" charset="0"/>
                <a:ea typeface="微软雅黑" panose="020B0503020204020204" pitchFamily="34" charset="-122"/>
              </a:rPr>
              <a:t>：磷酸化部位；</a:t>
            </a:r>
            <a:r>
              <a:rPr lang="en-US" altLang="zh-CN" sz="1400" dirty="0">
                <a:latin typeface="Arial" panose="020B0604020202020204" pitchFamily="34" charset="0"/>
                <a:ea typeface="微软雅黑" panose="020B0503020204020204" pitchFamily="34" charset="-122"/>
              </a:rPr>
              <a:t>A</a:t>
            </a:r>
            <a:r>
              <a:rPr lang="zh-CN" altLang="en-US" sz="1400" dirty="0">
                <a:latin typeface="Arial" panose="020B0604020202020204" pitchFamily="34" charset="0"/>
                <a:ea typeface="微软雅黑" panose="020B0503020204020204" pitchFamily="34" charset="-122"/>
              </a:rPr>
              <a:t>：活化部位</a:t>
            </a:r>
          </a:p>
        </p:txBody>
      </p:sp>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82A8B8F7-293B-487B-A32D-536411074B0A}"/>
              </a:ext>
            </a:extLst>
          </p:cNvPr>
          <p:cNvSpPr>
            <a:spLocks noGrp="1"/>
          </p:cNvSpPr>
          <p:nvPr>
            <p:ph type="title"/>
          </p:nvPr>
        </p:nvSpPr>
        <p:spPr/>
        <p:txBody>
          <a:bodyPr/>
          <a:lstStyle/>
          <a:p>
            <a:pPr algn="l"/>
            <a:r>
              <a:rPr lang="en-US" altLang="zh-CN" sz="2800" dirty="0"/>
              <a:t>1. Ca</a:t>
            </a:r>
            <a:r>
              <a:rPr lang="en-US" altLang="zh-CN" sz="2800" baseline="30000" dirty="0"/>
              <a:t>2+ </a:t>
            </a:r>
            <a:r>
              <a:rPr lang="zh-CN" altLang="en-US" sz="2800" dirty="0"/>
              <a:t>泵的结构与功能</a:t>
            </a:r>
          </a:p>
        </p:txBody>
      </p:sp>
      <p:pic>
        <p:nvPicPr>
          <p:cNvPr id="39939" name="Picture 2" descr="figure 11-10">
            <a:extLst>
              <a:ext uri="{FF2B5EF4-FFF2-40B4-BE49-F238E27FC236}">
                <a16:creationId xmlns:a16="http://schemas.microsoft.com/office/drawing/2014/main" id="{A2D8F514-D311-414E-8722-AD1605828CE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12301" y="1434804"/>
            <a:ext cx="10167397" cy="52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4BB6E4CA-28BC-47F3-A971-73E72D3B9443}"/>
              </a:ext>
            </a:extLst>
          </p:cNvPr>
          <p:cNvSpPr>
            <a:spLocks noGrp="1"/>
          </p:cNvSpPr>
          <p:nvPr>
            <p:ph type="title"/>
          </p:nvPr>
        </p:nvSpPr>
        <p:spPr/>
        <p:txBody>
          <a:bodyPr/>
          <a:lstStyle/>
          <a:p>
            <a:r>
              <a:rPr lang="en-US" altLang="zh-CN" sz="2800" dirty="0"/>
              <a:t>2. P </a:t>
            </a:r>
            <a:r>
              <a:rPr lang="zh-CN" altLang="en-US" sz="2800" dirty="0"/>
              <a:t>型 </a:t>
            </a:r>
            <a:r>
              <a:rPr lang="en-US" altLang="zh-CN" sz="2800" dirty="0"/>
              <a:t>H</a:t>
            </a:r>
            <a:r>
              <a:rPr lang="en-US" altLang="zh-CN" sz="2800" baseline="30000" dirty="0"/>
              <a:t>+</a:t>
            </a:r>
            <a:r>
              <a:rPr lang="en-US" altLang="zh-CN" sz="2800" dirty="0"/>
              <a:t> </a:t>
            </a:r>
            <a:r>
              <a:rPr lang="zh-CN" altLang="en-US" dirty="0"/>
              <a:t>泵（</a:t>
            </a:r>
            <a:r>
              <a:rPr lang="en-US" altLang="zh-CN" dirty="0"/>
              <a:t>H+ pump</a:t>
            </a:r>
            <a:r>
              <a:rPr lang="zh-CN" altLang="en-US" dirty="0"/>
              <a:t>）</a:t>
            </a:r>
            <a:endParaRPr lang="zh-CN" altLang="en-US" sz="2800" dirty="0"/>
          </a:p>
        </p:txBody>
      </p:sp>
      <p:sp>
        <p:nvSpPr>
          <p:cNvPr id="40963" name="内容占位符 2">
            <a:extLst>
              <a:ext uri="{FF2B5EF4-FFF2-40B4-BE49-F238E27FC236}">
                <a16:creationId xmlns:a16="http://schemas.microsoft.com/office/drawing/2014/main" id="{8990C544-9283-4B32-B6E0-A22A86159A5D}"/>
              </a:ext>
            </a:extLst>
          </p:cNvPr>
          <p:cNvSpPr>
            <a:spLocks noGrp="1"/>
          </p:cNvSpPr>
          <p:nvPr>
            <p:ph idx="1"/>
          </p:nvPr>
        </p:nvSpPr>
        <p:spPr/>
        <p:txBody>
          <a:bodyPr>
            <a:normAutofit/>
          </a:bodyPr>
          <a:lstStyle/>
          <a:p>
            <a:pPr>
              <a:lnSpc>
                <a:spcPts val="3500"/>
              </a:lnSpc>
              <a:spcBef>
                <a:spcPts val="1200"/>
              </a:spcBef>
              <a:spcAft>
                <a:spcPts val="600"/>
              </a:spcAft>
            </a:pPr>
            <a:r>
              <a:rPr lang="zh-CN" altLang="en-US" sz="2000" dirty="0"/>
              <a:t>植物细胞、真菌（包括酵母）和细菌细胞质膜上没有</a:t>
            </a:r>
            <a:r>
              <a:rPr lang="en-US" altLang="zh-CN" sz="2000" dirty="0"/>
              <a:t>Na</a:t>
            </a:r>
            <a:r>
              <a:rPr lang="en-US" altLang="zh-CN" sz="2000" baseline="30000" dirty="0"/>
              <a:t>+</a:t>
            </a:r>
            <a:r>
              <a:rPr lang="en-US" altLang="zh-CN" sz="2000" dirty="0"/>
              <a:t>-K</a:t>
            </a:r>
            <a:r>
              <a:rPr lang="en-US" altLang="zh-CN" sz="2000" baseline="30000" dirty="0"/>
              <a:t>+</a:t>
            </a:r>
            <a:r>
              <a:rPr lang="en-US" altLang="zh-CN" sz="2000" dirty="0"/>
              <a:t> </a:t>
            </a:r>
            <a:r>
              <a:rPr lang="zh-CN" altLang="en-US" sz="2000" dirty="0"/>
              <a:t>泵， 但有</a:t>
            </a:r>
            <a:r>
              <a:rPr lang="en-US" altLang="zh-CN" sz="2000" dirty="0"/>
              <a:t>P </a:t>
            </a:r>
            <a:r>
              <a:rPr lang="zh-CN" altLang="en-US" sz="2000" dirty="0"/>
              <a:t>型</a:t>
            </a:r>
            <a:r>
              <a:rPr lang="en-US" altLang="zh-CN" sz="2000" dirty="0"/>
              <a:t>H</a:t>
            </a:r>
            <a:r>
              <a:rPr lang="en-US" altLang="zh-CN" sz="2000" baseline="30000" dirty="0"/>
              <a:t>+</a:t>
            </a:r>
            <a:r>
              <a:rPr lang="en-US" altLang="zh-CN" sz="2000" dirty="0"/>
              <a:t> </a:t>
            </a:r>
            <a:r>
              <a:rPr lang="zh-CN" altLang="en-US" sz="2000" dirty="0"/>
              <a:t>泵</a:t>
            </a:r>
            <a:r>
              <a:rPr lang="en-US" altLang="zh-CN" sz="2000" dirty="0"/>
              <a:t>(H</a:t>
            </a:r>
            <a:r>
              <a:rPr lang="en-US" altLang="zh-CN" sz="2000" baseline="30000" dirty="0"/>
              <a:t>+</a:t>
            </a:r>
            <a:r>
              <a:rPr lang="en-US" altLang="zh-CN" sz="2000" dirty="0"/>
              <a:t>-ATPase)</a:t>
            </a:r>
          </a:p>
          <a:p>
            <a:pPr>
              <a:lnSpc>
                <a:spcPts val="3500"/>
              </a:lnSpc>
              <a:spcBef>
                <a:spcPts val="1200"/>
              </a:spcBef>
              <a:spcAft>
                <a:spcPts val="600"/>
              </a:spcAft>
            </a:pPr>
            <a:r>
              <a:rPr lang="en-US" altLang="zh-CN" sz="2000" dirty="0"/>
              <a:t>P </a:t>
            </a:r>
            <a:r>
              <a:rPr lang="zh-CN" altLang="en-US" sz="2000" dirty="0"/>
              <a:t>型</a:t>
            </a:r>
            <a:r>
              <a:rPr lang="en-US" altLang="zh-CN" sz="2000" dirty="0"/>
              <a:t>H</a:t>
            </a:r>
            <a:r>
              <a:rPr lang="en-US" altLang="zh-CN" sz="2000" baseline="30000" dirty="0"/>
              <a:t>+ </a:t>
            </a:r>
            <a:r>
              <a:rPr lang="zh-CN" altLang="en-US" sz="2000" dirty="0"/>
              <a:t>泵将 </a:t>
            </a:r>
            <a:r>
              <a:rPr lang="en-US" altLang="zh-CN" sz="2000" dirty="0"/>
              <a:t>H</a:t>
            </a:r>
            <a:r>
              <a:rPr lang="en-US" altLang="zh-CN" sz="2000" baseline="30000" dirty="0"/>
              <a:t>+</a:t>
            </a:r>
            <a:r>
              <a:rPr lang="en-US" altLang="zh-CN" sz="2000" dirty="0"/>
              <a:t> </a:t>
            </a:r>
            <a:r>
              <a:rPr lang="zh-CN" altLang="en-US" sz="2000" dirty="0"/>
              <a:t>泵出细胞，建立和维持跨膜 </a:t>
            </a:r>
            <a:r>
              <a:rPr lang="en-US" altLang="zh-CN" sz="2000" dirty="0"/>
              <a:t>H</a:t>
            </a:r>
            <a:r>
              <a:rPr lang="en-US" altLang="zh-CN" sz="2000" baseline="30000" dirty="0"/>
              <a:t>+</a:t>
            </a:r>
            <a:r>
              <a:rPr lang="en-US" altLang="zh-CN" sz="2000" dirty="0"/>
              <a:t> </a:t>
            </a:r>
            <a:r>
              <a:rPr lang="zh-CN" altLang="en-US" sz="2000" dirty="0"/>
              <a:t>电化学梯度；用来</a:t>
            </a:r>
            <a:r>
              <a:rPr lang="zh-CN" altLang="en-US" sz="2000" dirty="0">
                <a:solidFill>
                  <a:srgbClr val="FF0000"/>
                </a:solidFill>
              </a:rPr>
              <a:t>驱动</a:t>
            </a:r>
            <a:r>
              <a:rPr lang="zh-CN" altLang="en-US" sz="2000" dirty="0"/>
              <a:t>转运溶质进入细胞</a:t>
            </a:r>
          </a:p>
        </p:txBody>
      </p:sp>
      <p:pic>
        <p:nvPicPr>
          <p:cNvPr id="3" name="图片 2">
            <a:extLst>
              <a:ext uri="{FF2B5EF4-FFF2-40B4-BE49-F238E27FC236}">
                <a16:creationId xmlns:a16="http://schemas.microsoft.com/office/drawing/2014/main" id="{F3D4F8BE-29E2-4D75-BF95-678BA0A5B5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87033" y="3290281"/>
            <a:ext cx="4617934" cy="3240000"/>
          </a:xfrm>
          <a:prstGeom prst="rect">
            <a:avLst/>
          </a:prstGeom>
        </p:spPr>
      </p:pic>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ECB12-17">
            <a:extLst>
              <a:ext uri="{FF2B5EF4-FFF2-40B4-BE49-F238E27FC236}">
                <a16:creationId xmlns:a16="http://schemas.microsoft.com/office/drawing/2014/main" id="{2785514B-F096-4EA6-99BE-C4D17518283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84362" y="1451642"/>
            <a:ext cx="7823275"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19735553-3FAB-488F-A9D2-FEFB3AAD8201}"/>
              </a:ext>
            </a:extLst>
          </p:cNvPr>
          <p:cNvSpPr>
            <a:spLocks noGrp="1"/>
          </p:cNvSpPr>
          <p:nvPr>
            <p:ph type="title"/>
          </p:nvPr>
        </p:nvSpPr>
        <p:spPr/>
        <p:txBody>
          <a:bodyPr/>
          <a:lstStyle/>
          <a:p>
            <a:r>
              <a:rPr lang="zh-CN" altLang="en-US" dirty="0"/>
              <a:t>动物细胞、植物细胞主动运输比较</a:t>
            </a:r>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AEDC3363-D400-4C42-A63C-465306996FE5}"/>
              </a:ext>
            </a:extLst>
          </p:cNvPr>
          <p:cNvSpPr>
            <a:spLocks noGrp="1"/>
          </p:cNvSpPr>
          <p:nvPr>
            <p:ph type="title"/>
          </p:nvPr>
        </p:nvSpPr>
        <p:spPr/>
        <p:txBody>
          <a:bodyPr>
            <a:normAutofit fontScale="90000"/>
          </a:bodyPr>
          <a:lstStyle/>
          <a:p>
            <a:r>
              <a:rPr lang="zh-CN" altLang="en-US" dirty="0"/>
              <a:t>二、</a:t>
            </a:r>
            <a:r>
              <a:rPr lang="en-US" altLang="zh-CN" dirty="0"/>
              <a:t>V</a:t>
            </a:r>
            <a:r>
              <a:rPr lang="zh-CN" altLang="en-US" dirty="0"/>
              <a:t>型质子泵</a:t>
            </a:r>
            <a:r>
              <a:rPr lang="en-US" altLang="zh-CN" dirty="0"/>
              <a:t>(V-type proton pump)</a:t>
            </a:r>
            <a:r>
              <a:rPr lang="zh-CN" altLang="en-US" dirty="0"/>
              <a:t>和 </a:t>
            </a:r>
            <a:r>
              <a:rPr lang="en-US" altLang="zh-CN" dirty="0"/>
              <a:t>F</a:t>
            </a:r>
            <a:r>
              <a:rPr lang="zh-CN" altLang="en-US" dirty="0"/>
              <a:t>型质子泵</a:t>
            </a:r>
            <a:r>
              <a:rPr lang="en-US" altLang="zh-CN" dirty="0"/>
              <a:t>(F-type proton pump)</a:t>
            </a:r>
            <a:endParaRPr lang="zh-CN" altLang="en-US" dirty="0"/>
          </a:p>
        </p:txBody>
      </p:sp>
      <p:sp>
        <p:nvSpPr>
          <p:cNvPr id="41987" name="内容占位符 2">
            <a:extLst>
              <a:ext uri="{FF2B5EF4-FFF2-40B4-BE49-F238E27FC236}">
                <a16:creationId xmlns:a16="http://schemas.microsoft.com/office/drawing/2014/main" id="{F9322A15-A6BB-434B-9F7A-109DA9F7D8F7}"/>
              </a:ext>
            </a:extLst>
          </p:cNvPr>
          <p:cNvSpPr>
            <a:spLocks noGrp="1"/>
          </p:cNvSpPr>
          <p:nvPr>
            <p:ph idx="1"/>
          </p:nvPr>
        </p:nvSpPr>
        <p:spPr>
          <a:xfrm>
            <a:off x="824366" y="1219200"/>
            <a:ext cx="4861768" cy="5435604"/>
          </a:xfrm>
        </p:spPr>
        <p:txBody>
          <a:bodyPr>
            <a:normAutofit/>
          </a:bodyPr>
          <a:lstStyle/>
          <a:p>
            <a:pPr>
              <a:lnSpc>
                <a:spcPct val="150000"/>
              </a:lnSpc>
              <a:spcAft>
                <a:spcPts val="600"/>
              </a:spcAft>
            </a:pPr>
            <a:r>
              <a:rPr lang="en-US" altLang="zh-CN" b="1" dirty="0">
                <a:solidFill>
                  <a:srgbClr val="0033CC"/>
                </a:solidFill>
              </a:rPr>
              <a:t>V </a:t>
            </a:r>
            <a:r>
              <a:rPr lang="zh-CN" altLang="en-US" b="1" dirty="0">
                <a:solidFill>
                  <a:srgbClr val="0033CC"/>
                </a:solidFill>
              </a:rPr>
              <a:t>型质子泵</a:t>
            </a:r>
            <a:r>
              <a:rPr lang="zh-CN" altLang="en-US" sz="2000" dirty="0"/>
              <a:t>广泛存在于动物细胞的胞内体膜、溶酶体膜，破骨细胞和某些肾小管细胞的质膜，以及植物、酵母及其他真菌细胞的液泡膜上</a:t>
            </a:r>
            <a:r>
              <a:rPr lang="en-US" altLang="zh-CN" sz="2000" dirty="0"/>
              <a:t> </a:t>
            </a:r>
            <a:r>
              <a:rPr lang="zh-CN" altLang="en-US" sz="2000" dirty="0"/>
              <a:t>（</a:t>
            </a:r>
            <a:r>
              <a:rPr lang="en-US" altLang="zh-CN" sz="2000" dirty="0"/>
              <a:t>V </a:t>
            </a:r>
            <a:r>
              <a:rPr lang="zh-CN" altLang="en-US" sz="2000" dirty="0"/>
              <a:t>为</a:t>
            </a:r>
            <a:r>
              <a:rPr lang="en-US" altLang="zh-CN" sz="2000" dirty="0">
                <a:solidFill>
                  <a:srgbClr val="C00000"/>
                </a:solidFill>
              </a:rPr>
              <a:t>v</a:t>
            </a:r>
            <a:r>
              <a:rPr lang="en-US" altLang="zh-CN" sz="2000" dirty="0"/>
              <a:t>esicle</a:t>
            </a:r>
            <a:r>
              <a:rPr lang="zh-CN" altLang="en-US" sz="2000" dirty="0"/>
              <a:t>）</a:t>
            </a:r>
            <a:r>
              <a:rPr lang="en-US" altLang="zh-CN" sz="2000" dirty="0"/>
              <a:t> </a:t>
            </a:r>
            <a:r>
              <a:rPr lang="zh-CN" altLang="en-US" sz="2000" dirty="0"/>
              <a:t>酸性；转运 </a:t>
            </a:r>
            <a:r>
              <a:rPr lang="en-US" altLang="zh-CN" sz="2000" dirty="0"/>
              <a:t>H</a:t>
            </a:r>
            <a:r>
              <a:rPr lang="en-US" altLang="zh-CN" sz="2000" baseline="30000" dirty="0"/>
              <a:t>+</a:t>
            </a:r>
            <a:r>
              <a:rPr lang="en-US" altLang="zh-CN" sz="2000" dirty="0"/>
              <a:t> </a:t>
            </a:r>
            <a:r>
              <a:rPr lang="zh-CN" altLang="en-US" sz="2000" dirty="0"/>
              <a:t>过程中</a:t>
            </a:r>
            <a:r>
              <a:rPr lang="zh-CN" altLang="en-US" sz="2000" b="1" dirty="0">
                <a:solidFill>
                  <a:srgbClr val="0033CC"/>
                </a:solidFill>
              </a:rPr>
              <a:t>不形成磷酸化的中间体</a:t>
            </a:r>
            <a:endParaRPr lang="en-US" altLang="zh-CN" sz="2000" b="1" dirty="0">
              <a:solidFill>
                <a:srgbClr val="0033CC"/>
              </a:solidFill>
            </a:endParaRPr>
          </a:p>
          <a:p>
            <a:pPr>
              <a:lnSpc>
                <a:spcPct val="150000"/>
              </a:lnSpc>
              <a:spcAft>
                <a:spcPts val="600"/>
              </a:spcAft>
            </a:pPr>
            <a:r>
              <a:rPr lang="zh-CN" altLang="en-US" sz="2000" dirty="0"/>
              <a:t>维持细胞质基质 </a:t>
            </a:r>
            <a:r>
              <a:rPr lang="en-US" altLang="zh-CN" sz="2000" dirty="0"/>
              <a:t>pH </a:t>
            </a:r>
            <a:r>
              <a:rPr lang="zh-CN" altLang="en-US" sz="2000" dirty="0"/>
              <a:t>中性和细胞器内 </a:t>
            </a:r>
            <a:r>
              <a:rPr lang="en-US" altLang="zh-CN" sz="2000" dirty="0"/>
              <a:t>pH </a:t>
            </a:r>
            <a:r>
              <a:rPr lang="zh-CN" altLang="en-US" sz="2000" dirty="0"/>
              <a:t>酸性</a:t>
            </a:r>
          </a:p>
          <a:p>
            <a:pPr>
              <a:lnSpc>
                <a:spcPct val="150000"/>
              </a:lnSpc>
              <a:spcAft>
                <a:spcPts val="600"/>
              </a:spcAft>
            </a:pPr>
            <a:endParaRPr lang="zh-CN" altLang="en-US" sz="2000" dirty="0"/>
          </a:p>
          <a:p>
            <a:pPr>
              <a:lnSpc>
                <a:spcPct val="150000"/>
              </a:lnSpc>
              <a:spcAft>
                <a:spcPts val="600"/>
              </a:spcAft>
            </a:pPr>
            <a:endParaRPr lang="en-US" altLang="zh-CN" sz="2000" dirty="0"/>
          </a:p>
        </p:txBody>
      </p:sp>
      <p:pic>
        <p:nvPicPr>
          <p:cNvPr id="41988" name="Picture 2" descr="figure 11-28">
            <a:extLst>
              <a:ext uri="{FF2B5EF4-FFF2-40B4-BE49-F238E27FC236}">
                <a16:creationId xmlns:a16="http://schemas.microsoft.com/office/drawing/2014/main" id="{EF956927-A339-48DA-AD2A-81FDA331690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84070" y="1417002"/>
            <a:ext cx="5803130"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bg1"/>
                </a:solidFill>
                <a:latin typeface="微软雅黑" panose="020B0503020204020204" pitchFamily="34" charset="-122"/>
                <a:ea typeface="微软雅黑" panose="020B0503020204020204" pitchFamily="34" charset="-122"/>
              </a:rPr>
              <a:t>第一节</a:t>
            </a:r>
          </a:p>
        </p:txBody>
      </p:sp>
      <p:sp>
        <p:nvSpPr>
          <p:cNvPr id="5" name="TextBox 23"/>
          <p:cNvSpPr txBox="1"/>
          <p:nvPr/>
        </p:nvSpPr>
        <p:spPr>
          <a:xfrm>
            <a:off x="5121256" y="2885984"/>
            <a:ext cx="1755609"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膜转运蛋白</a:t>
            </a:r>
          </a:p>
        </p:txBody>
      </p:sp>
      <p:sp>
        <p:nvSpPr>
          <p:cNvPr id="6" name="TextBox 24"/>
          <p:cNvSpPr txBox="1"/>
          <p:nvPr/>
        </p:nvSpPr>
        <p:spPr>
          <a:xfrm>
            <a:off x="5121256" y="4054778"/>
            <a:ext cx="3807453"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小分子及离子的跨膜运输类型</a:t>
            </a:r>
          </a:p>
        </p:txBody>
      </p:sp>
      <p:sp>
        <p:nvSpPr>
          <p:cNvPr id="9" name="文本框 8"/>
          <p:cNvSpPr txBox="1"/>
          <p:nvPr/>
        </p:nvSpPr>
        <p:spPr bwMode="auto">
          <a:xfrm>
            <a:off x="5121256" y="1575185"/>
            <a:ext cx="5747635" cy="1077218"/>
          </a:xfrm>
          <a:prstGeom prst="rect">
            <a:avLst/>
          </a:prstGeom>
          <a:noFill/>
        </p:spPr>
        <p:txBody>
          <a:bodyPr wrap="square"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膜转运蛋白与小分子及离子的跨膜运输</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solidFill>
                <a:schemeClr val="tx1"/>
              </a:solidFill>
            </a:endParaRPr>
          </a:p>
        </p:txBody>
      </p:sp>
    </p:spTree>
    <p:extLst>
      <p:ext uri="{BB962C8B-B14F-4D97-AF65-F5344CB8AC3E}">
        <p14:creationId xmlns:p14="http://schemas.microsoft.com/office/powerpoint/2010/main" val="18254853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9" grpId="0"/>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6BD362F0-5103-47B4-B492-14E9D7B93BF9}"/>
              </a:ext>
            </a:extLst>
          </p:cNvPr>
          <p:cNvSpPr>
            <a:spLocks noGrp="1"/>
          </p:cNvSpPr>
          <p:nvPr>
            <p:ph type="title"/>
          </p:nvPr>
        </p:nvSpPr>
        <p:spPr/>
        <p:txBody>
          <a:bodyPr/>
          <a:lstStyle/>
          <a:p>
            <a:pPr algn="l" eaLnBrk="1" hangingPunct="1"/>
            <a:r>
              <a:rPr lang="zh-CN" altLang="en-US" dirty="0"/>
              <a:t>二、</a:t>
            </a:r>
            <a:r>
              <a:rPr lang="en-US" altLang="zh-CN" dirty="0"/>
              <a:t>V </a:t>
            </a:r>
            <a:r>
              <a:rPr lang="zh-CN" altLang="en-US" dirty="0"/>
              <a:t>型质子泵和</a:t>
            </a:r>
            <a:r>
              <a:rPr lang="en-US" altLang="zh-CN" dirty="0"/>
              <a:t>F </a:t>
            </a:r>
            <a:r>
              <a:rPr lang="zh-CN" altLang="en-US" dirty="0"/>
              <a:t>型质子泵</a:t>
            </a:r>
          </a:p>
        </p:txBody>
      </p:sp>
      <p:sp>
        <p:nvSpPr>
          <p:cNvPr id="43011" name="内容占位符 2">
            <a:extLst>
              <a:ext uri="{FF2B5EF4-FFF2-40B4-BE49-F238E27FC236}">
                <a16:creationId xmlns:a16="http://schemas.microsoft.com/office/drawing/2014/main" id="{B158858F-189C-4372-ABDF-B10DBE2DDF8A}"/>
              </a:ext>
            </a:extLst>
          </p:cNvPr>
          <p:cNvSpPr>
            <a:spLocks noGrp="1"/>
          </p:cNvSpPr>
          <p:nvPr>
            <p:ph idx="1"/>
          </p:nvPr>
        </p:nvSpPr>
        <p:spPr>
          <a:xfrm>
            <a:off x="824367" y="1309688"/>
            <a:ext cx="5416098" cy="5359400"/>
          </a:xfrm>
        </p:spPr>
        <p:txBody>
          <a:bodyPr>
            <a:normAutofit/>
          </a:bodyPr>
          <a:lstStyle/>
          <a:p>
            <a:pPr>
              <a:lnSpc>
                <a:spcPts val="3600"/>
              </a:lnSpc>
              <a:spcAft>
                <a:spcPts val="600"/>
              </a:spcAft>
            </a:pPr>
            <a:r>
              <a:rPr lang="en-US" altLang="zh-CN" b="1" dirty="0">
                <a:solidFill>
                  <a:srgbClr val="0033CC"/>
                </a:solidFill>
              </a:rPr>
              <a:t>F </a:t>
            </a:r>
            <a:r>
              <a:rPr lang="zh-CN" altLang="en-US" b="1" dirty="0">
                <a:solidFill>
                  <a:srgbClr val="0033CC"/>
                </a:solidFill>
              </a:rPr>
              <a:t>型质子泵</a:t>
            </a:r>
            <a:r>
              <a:rPr lang="zh-CN" altLang="en-US" sz="2000" dirty="0"/>
              <a:t>存在于细菌质膜、线粒体内膜和叶绿体类囊体膜上（</a:t>
            </a:r>
            <a:r>
              <a:rPr lang="en-US" altLang="zh-CN" sz="2000" dirty="0"/>
              <a:t>F </a:t>
            </a:r>
            <a:r>
              <a:rPr lang="zh-CN" altLang="en-US" sz="2000" dirty="0"/>
              <a:t>为</a:t>
            </a:r>
            <a:r>
              <a:rPr lang="en-US" altLang="zh-CN" sz="2000" dirty="0"/>
              <a:t>factor </a:t>
            </a:r>
            <a:r>
              <a:rPr lang="zh-CN" altLang="en-US" sz="2000" dirty="0"/>
              <a:t>的第一个字母）</a:t>
            </a:r>
            <a:endParaRPr lang="en-US" altLang="zh-CN" sz="2000" dirty="0"/>
          </a:p>
          <a:p>
            <a:pPr>
              <a:lnSpc>
                <a:spcPts val="3600"/>
              </a:lnSpc>
              <a:spcAft>
                <a:spcPts val="600"/>
              </a:spcAft>
            </a:pPr>
            <a:r>
              <a:rPr lang="zh-CN" altLang="en-US" sz="2000" dirty="0"/>
              <a:t>转运 </a:t>
            </a:r>
            <a:r>
              <a:rPr lang="en-US" altLang="zh-CN" sz="2000" dirty="0"/>
              <a:t>H</a:t>
            </a:r>
            <a:r>
              <a:rPr lang="en-US" altLang="zh-CN" sz="2000" baseline="30000" dirty="0"/>
              <a:t>+</a:t>
            </a:r>
            <a:r>
              <a:rPr lang="en-US" altLang="zh-CN" sz="2000" dirty="0"/>
              <a:t> </a:t>
            </a:r>
            <a:r>
              <a:rPr lang="zh-CN" altLang="en-US" sz="2000" dirty="0"/>
              <a:t>过程中不形成磷酸化的中间体</a:t>
            </a:r>
            <a:endParaRPr lang="en-US" altLang="zh-CN" sz="2000" dirty="0"/>
          </a:p>
          <a:p>
            <a:pPr>
              <a:lnSpc>
                <a:spcPts val="3600"/>
              </a:lnSpc>
              <a:spcAft>
                <a:spcPts val="600"/>
              </a:spcAft>
            </a:pPr>
            <a:r>
              <a:rPr lang="en-US" altLang="zh-CN" sz="2000" b="1" dirty="0">
                <a:solidFill>
                  <a:srgbClr val="0033CC"/>
                </a:solidFill>
              </a:rPr>
              <a:t>F </a:t>
            </a:r>
            <a:r>
              <a:rPr lang="zh-CN" altLang="en-US" sz="2000" b="1" dirty="0">
                <a:solidFill>
                  <a:srgbClr val="0033CC"/>
                </a:solidFill>
              </a:rPr>
              <a:t>型质子泵常利用质子动力势合成</a:t>
            </a:r>
            <a:r>
              <a:rPr lang="en-US" altLang="zh-CN" sz="2000" b="1" dirty="0">
                <a:solidFill>
                  <a:srgbClr val="0033CC"/>
                </a:solidFill>
              </a:rPr>
              <a:t>ATP</a:t>
            </a:r>
            <a:r>
              <a:rPr lang="zh-CN" altLang="en-US" sz="2000" dirty="0"/>
              <a:t>，又称作 </a:t>
            </a:r>
            <a:r>
              <a:rPr lang="en-US" altLang="zh-CN" sz="2000" dirty="0"/>
              <a:t>H</a:t>
            </a:r>
            <a:r>
              <a:rPr lang="en-US" altLang="zh-CN" sz="2000" baseline="30000" dirty="0"/>
              <a:t>+</a:t>
            </a:r>
            <a:r>
              <a:rPr lang="en-US" altLang="zh-CN" sz="2000" dirty="0"/>
              <a:t>-ATP</a:t>
            </a:r>
            <a:r>
              <a:rPr lang="zh-CN" altLang="en-US" sz="2000" dirty="0"/>
              <a:t>合成酶（</a:t>
            </a:r>
            <a:r>
              <a:rPr lang="en-US" altLang="zh-CN" sz="2000" dirty="0"/>
              <a:t>F</a:t>
            </a:r>
            <a:r>
              <a:rPr lang="en-US" altLang="zh-CN" sz="2000" baseline="-25000" dirty="0"/>
              <a:t>0</a:t>
            </a:r>
            <a:r>
              <a:rPr lang="en-US" altLang="zh-CN" sz="2000" dirty="0"/>
              <a:t>F</a:t>
            </a:r>
            <a:r>
              <a:rPr lang="en-US" altLang="zh-CN" sz="2000" baseline="-25000" dirty="0"/>
              <a:t>1</a:t>
            </a:r>
            <a:r>
              <a:rPr lang="en-US" altLang="zh-CN" sz="2000" dirty="0"/>
              <a:t>-ATPase</a:t>
            </a:r>
            <a:r>
              <a:rPr lang="zh-CN" altLang="en-US" sz="2000" dirty="0"/>
              <a:t>）</a:t>
            </a:r>
            <a:endParaRPr lang="en-US" altLang="zh-CN" sz="2000" dirty="0"/>
          </a:p>
          <a:p>
            <a:pPr>
              <a:lnSpc>
                <a:spcPts val="3600"/>
              </a:lnSpc>
              <a:spcAft>
                <a:spcPts val="600"/>
              </a:spcAft>
            </a:pPr>
            <a:endParaRPr lang="zh-CN" altLang="en-US" sz="2000" dirty="0"/>
          </a:p>
        </p:txBody>
      </p:sp>
      <p:pic>
        <p:nvPicPr>
          <p:cNvPr id="43012" name="Picture 2" descr="figure 12-24">
            <a:extLst>
              <a:ext uri="{FF2B5EF4-FFF2-40B4-BE49-F238E27FC236}">
                <a16:creationId xmlns:a16="http://schemas.microsoft.com/office/drawing/2014/main" id="{2CBC42A0-C93F-4CBA-BB03-6CF33111A79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26092" y="1309688"/>
            <a:ext cx="4141541"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2371A35C-B5B7-4A9F-87BF-9FF0CB9D89C8}"/>
              </a:ext>
            </a:extLst>
          </p:cNvPr>
          <p:cNvSpPr>
            <a:spLocks noGrp="1"/>
          </p:cNvSpPr>
          <p:nvPr>
            <p:ph type="title"/>
          </p:nvPr>
        </p:nvSpPr>
        <p:spPr/>
        <p:txBody>
          <a:bodyPr/>
          <a:lstStyle/>
          <a:p>
            <a:r>
              <a:rPr lang="zh-CN" altLang="en-US" dirty="0"/>
              <a:t>三、</a:t>
            </a:r>
            <a:r>
              <a:rPr lang="en-US" altLang="zh-CN" dirty="0"/>
              <a:t>ABC </a:t>
            </a:r>
            <a:r>
              <a:rPr lang="zh-CN" altLang="en-US" dirty="0"/>
              <a:t>超家族（</a:t>
            </a:r>
            <a:r>
              <a:rPr lang="en-US" altLang="zh-CN" dirty="0"/>
              <a:t>ABC superfamily</a:t>
            </a:r>
            <a:r>
              <a:rPr lang="zh-CN" altLang="en-US" dirty="0"/>
              <a:t>）</a:t>
            </a:r>
          </a:p>
        </p:txBody>
      </p:sp>
      <p:sp>
        <p:nvSpPr>
          <p:cNvPr id="45059" name="内容占位符 2">
            <a:extLst>
              <a:ext uri="{FF2B5EF4-FFF2-40B4-BE49-F238E27FC236}">
                <a16:creationId xmlns:a16="http://schemas.microsoft.com/office/drawing/2014/main" id="{8B151326-9A88-4831-BE8F-CB3026110D35}"/>
              </a:ext>
            </a:extLst>
          </p:cNvPr>
          <p:cNvSpPr>
            <a:spLocks noGrp="1"/>
          </p:cNvSpPr>
          <p:nvPr>
            <p:ph idx="1"/>
          </p:nvPr>
        </p:nvSpPr>
        <p:spPr>
          <a:xfrm>
            <a:off x="824366" y="1219200"/>
            <a:ext cx="4808991" cy="5435604"/>
          </a:xfrm>
        </p:spPr>
        <p:txBody>
          <a:bodyPr>
            <a:normAutofit/>
          </a:bodyPr>
          <a:lstStyle/>
          <a:p>
            <a:pPr>
              <a:lnSpc>
                <a:spcPts val="4000"/>
              </a:lnSpc>
              <a:spcAft>
                <a:spcPts val="600"/>
              </a:spcAft>
            </a:pPr>
            <a:r>
              <a:rPr lang="zh-CN" altLang="en-US" sz="2000" dirty="0"/>
              <a:t>又叫</a:t>
            </a:r>
            <a:r>
              <a:rPr lang="en-US" altLang="zh-CN" sz="2000" b="1" dirty="0">
                <a:solidFill>
                  <a:srgbClr val="0033CC"/>
                </a:solidFill>
              </a:rPr>
              <a:t>ABC</a:t>
            </a:r>
            <a:r>
              <a:rPr lang="zh-CN" altLang="en-US" sz="2000" b="1" dirty="0">
                <a:solidFill>
                  <a:srgbClr val="0033CC"/>
                </a:solidFill>
              </a:rPr>
              <a:t>（</a:t>
            </a:r>
            <a:r>
              <a:rPr lang="en-US" altLang="zh-CN" sz="2000" b="1" dirty="0">
                <a:solidFill>
                  <a:srgbClr val="0033CC"/>
                </a:solidFill>
              </a:rPr>
              <a:t>ATP-binding cassette</a:t>
            </a:r>
            <a:r>
              <a:rPr lang="zh-CN" altLang="en-US" sz="2000" b="1" dirty="0">
                <a:solidFill>
                  <a:srgbClr val="0033CC"/>
                </a:solidFill>
              </a:rPr>
              <a:t>）转运蛋白</a:t>
            </a:r>
            <a:endParaRPr lang="en-US" altLang="zh-CN" sz="2000" b="1" dirty="0">
              <a:solidFill>
                <a:srgbClr val="0033CC"/>
              </a:solidFill>
            </a:endParaRPr>
          </a:p>
          <a:p>
            <a:pPr>
              <a:lnSpc>
                <a:spcPts val="4000"/>
              </a:lnSpc>
              <a:spcAft>
                <a:spcPts val="600"/>
              </a:spcAft>
            </a:pPr>
            <a:r>
              <a:rPr lang="en-US" altLang="zh-CN" sz="2000" dirty="0"/>
              <a:t>ABC </a:t>
            </a:r>
            <a:r>
              <a:rPr lang="zh-CN" altLang="en-US" sz="2000" dirty="0"/>
              <a:t>超家族也是一类</a:t>
            </a:r>
            <a:r>
              <a:rPr lang="en-US" altLang="zh-CN" sz="2000" dirty="0"/>
              <a:t>ATP </a:t>
            </a:r>
            <a:r>
              <a:rPr lang="zh-CN" altLang="en-US" sz="2000" dirty="0"/>
              <a:t>驱动泵</a:t>
            </a:r>
            <a:endParaRPr lang="en-US" altLang="zh-CN" sz="2000" dirty="0"/>
          </a:p>
          <a:p>
            <a:pPr>
              <a:lnSpc>
                <a:spcPts val="4000"/>
              </a:lnSpc>
              <a:spcAft>
                <a:spcPts val="600"/>
              </a:spcAft>
            </a:pPr>
            <a:r>
              <a:rPr lang="zh-CN" altLang="en-US" sz="2000" dirty="0"/>
              <a:t>广泛分布于从细菌到人类各种生物中，是最大的一类转运蛋白</a:t>
            </a:r>
            <a:endParaRPr lang="en-US" altLang="zh-CN" sz="2000" dirty="0"/>
          </a:p>
          <a:p>
            <a:pPr>
              <a:lnSpc>
                <a:spcPts val="4000"/>
              </a:lnSpc>
              <a:spcAft>
                <a:spcPts val="600"/>
              </a:spcAft>
            </a:pPr>
            <a:r>
              <a:rPr lang="zh-CN" altLang="en-US" sz="2000" dirty="0"/>
              <a:t>通过</a:t>
            </a:r>
            <a:r>
              <a:rPr lang="en-US" altLang="zh-CN" sz="2000" dirty="0"/>
              <a:t>ATP </a:t>
            </a:r>
            <a:r>
              <a:rPr lang="zh-CN" altLang="en-US" sz="2000" dirty="0"/>
              <a:t>分子的结合与水解完成小分子物质的跨膜转运</a:t>
            </a:r>
          </a:p>
        </p:txBody>
      </p:sp>
      <p:pic>
        <p:nvPicPr>
          <p:cNvPr id="45060" name="Picture 2" descr="D:\编书\细胞生物学教材编写\第4版学习指南\Chapter 5 Fig\imagepage11.JPG">
            <a:extLst>
              <a:ext uri="{FF2B5EF4-FFF2-40B4-BE49-F238E27FC236}">
                <a16:creationId xmlns:a16="http://schemas.microsoft.com/office/drawing/2014/main" id="{FD33F01B-26D2-42F0-98C9-A0EB62EC29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6139" y="923196"/>
            <a:ext cx="5658527"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F35FDB8-B33C-4002-ABA6-ED586C1E838B}"/>
              </a:ext>
            </a:extLst>
          </p:cNvPr>
          <p:cNvSpPr/>
          <p:nvPr/>
        </p:nvSpPr>
        <p:spPr>
          <a:xfrm>
            <a:off x="4582172" y="6449923"/>
            <a:ext cx="8226462"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4-12 </a:t>
            </a:r>
            <a:r>
              <a:rPr lang="zh-CN" altLang="en-US" sz="1600" b="1" dirty="0">
                <a:solidFill>
                  <a:srgbClr val="0033CC"/>
                </a:solidFill>
                <a:latin typeface="Arial" panose="020B0604020202020204" pitchFamily="34" charset="0"/>
                <a:ea typeface="微软雅黑" panose="020B0503020204020204" pitchFamily="34" charset="-122"/>
              </a:rPr>
              <a:t>原核细胞（</a:t>
            </a:r>
            <a:r>
              <a:rPr lang="en-US" altLang="zh-CN" sz="1600" b="1" dirty="0">
                <a:solidFill>
                  <a:srgbClr val="0033CC"/>
                </a:solidFill>
                <a:latin typeface="Arial" panose="020B0604020202020204" pitchFamily="34" charset="0"/>
                <a:ea typeface="微软雅黑" panose="020B0503020204020204" pitchFamily="34" charset="-122"/>
              </a:rPr>
              <a:t>A</a:t>
            </a:r>
            <a:r>
              <a:rPr lang="zh-CN" altLang="en-US" sz="1600" b="1" dirty="0">
                <a:solidFill>
                  <a:srgbClr val="0033CC"/>
                </a:solidFill>
                <a:latin typeface="Arial" panose="020B0604020202020204" pitchFamily="34" charset="0"/>
                <a:ea typeface="微软雅黑" panose="020B0503020204020204" pitchFamily="34" charset="-122"/>
              </a:rPr>
              <a:t>）和真核细胞（</a:t>
            </a:r>
            <a:r>
              <a:rPr lang="en-US" altLang="zh-CN" sz="1600" b="1" dirty="0">
                <a:solidFill>
                  <a:srgbClr val="0033CC"/>
                </a:solidFill>
                <a:latin typeface="Arial" panose="020B0604020202020204" pitchFamily="34" charset="0"/>
                <a:ea typeface="微软雅黑" panose="020B0503020204020204" pitchFamily="34" charset="-122"/>
              </a:rPr>
              <a:t>B</a:t>
            </a:r>
            <a:r>
              <a:rPr lang="zh-CN" altLang="en-US" sz="1600" b="1" dirty="0">
                <a:solidFill>
                  <a:srgbClr val="0033CC"/>
                </a:solidFill>
                <a:latin typeface="Arial" panose="020B0604020202020204" pitchFamily="34" charset="0"/>
                <a:ea typeface="微软雅黑" panose="020B0503020204020204" pitchFamily="34" charset="-122"/>
              </a:rPr>
              <a:t>）</a:t>
            </a:r>
            <a:r>
              <a:rPr lang="en-US" altLang="zh-CN" sz="1600" b="1" dirty="0">
                <a:solidFill>
                  <a:srgbClr val="0033CC"/>
                </a:solidFill>
                <a:latin typeface="Arial" panose="020B0604020202020204" pitchFamily="34" charset="0"/>
                <a:ea typeface="微软雅黑" panose="020B0503020204020204" pitchFamily="34" charset="-122"/>
              </a:rPr>
              <a:t>ABC </a:t>
            </a:r>
            <a:r>
              <a:rPr lang="zh-CN" altLang="en-US" sz="1600" b="1" dirty="0">
                <a:solidFill>
                  <a:srgbClr val="0033CC"/>
                </a:solidFill>
                <a:latin typeface="Arial" panose="020B0604020202020204" pitchFamily="34" charset="0"/>
                <a:ea typeface="微软雅黑" panose="020B0503020204020204" pitchFamily="34" charset="-122"/>
              </a:rPr>
              <a:t>超家族结构与工作示意图</a:t>
            </a:r>
          </a:p>
        </p:txBody>
      </p:sp>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内容占位符 2">
            <a:extLst>
              <a:ext uri="{FF2B5EF4-FFF2-40B4-BE49-F238E27FC236}">
                <a16:creationId xmlns:a16="http://schemas.microsoft.com/office/drawing/2014/main" id="{C6AC9EF3-9A98-4F57-9ADC-05FEF2AA46C8}"/>
              </a:ext>
            </a:extLst>
          </p:cNvPr>
          <p:cNvSpPr>
            <a:spLocks noGrp="1"/>
          </p:cNvSpPr>
          <p:nvPr>
            <p:ph idx="1"/>
          </p:nvPr>
        </p:nvSpPr>
        <p:spPr>
          <a:xfrm>
            <a:off x="824366" y="1219200"/>
            <a:ext cx="5462134" cy="5435604"/>
          </a:xfrm>
        </p:spPr>
        <p:txBody>
          <a:bodyPr>
            <a:normAutofit/>
          </a:bodyPr>
          <a:lstStyle/>
          <a:p>
            <a:pPr>
              <a:lnSpc>
                <a:spcPts val="3400"/>
              </a:lnSpc>
              <a:spcAft>
                <a:spcPts val="600"/>
              </a:spcAft>
            </a:pPr>
            <a:r>
              <a:rPr lang="en-US" altLang="zh-CN" sz="2000" dirty="0"/>
              <a:t>4 </a:t>
            </a:r>
            <a:r>
              <a:rPr lang="zh-CN" altLang="en-US" sz="2000" dirty="0"/>
              <a:t>个“核心”结构域</a:t>
            </a:r>
            <a:endParaRPr lang="en-US" altLang="zh-CN" sz="2000" dirty="0"/>
          </a:p>
          <a:p>
            <a:pPr lvl="1">
              <a:lnSpc>
                <a:spcPts val="3400"/>
              </a:lnSpc>
              <a:spcAft>
                <a:spcPts val="600"/>
              </a:spcAft>
            </a:pPr>
            <a:r>
              <a:rPr lang="en-US" altLang="zh-CN" sz="2000" dirty="0">
                <a:solidFill>
                  <a:srgbClr val="0033CC"/>
                </a:solidFill>
              </a:rPr>
              <a:t>2 </a:t>
            </a:r>
            <a:r>
              <a:rPr lang="zh-CN" altLang="en-US" sz="2000" dirty="0">
                <a:solidFill>
                  <a:srgbClr val="0033CC"/>
                </a:solidFill>
              </a:rPr>
              <a:t>个跨膜结构域</a:t>
            </a:r>
            <a:r>
              <a:rPr lang="zh-CN" altLang="en-US" sz="2000" dirty="0"/>
              <a:t>，分别含</a:t>
            </a:r>
            <a:r>
              <a:rPr lang="en-US" altLang="zh-CN" sz="2000" dirty="0"/>
              <a:t>6 </a:t>
            </a:r>
            <a:r>
              <a:rPr lang="zh-CN" altLang="en-US" sz="2000" dirty="0"/>
              <a:t>个跨膜</a:t>
            </a:r>
            <a:r>
              <a:rPr lang="en-US" altLang="zh-CN" sz="2000" dirty="0"/>
              <a:t>α </a:t>
            </a:r>
            <a:r>
              <a:rPr lang="zh-CN" altLang="en-US" sz="2000" dirty="0"/>
              <a:t>螺旋，形成底物运输通路决定底物特异性</a:t>
            </a:r>
            <a:endParaRPr lang="en-US" altLang="zh-CN" sz="2000" dirty="0"/>
          </a:p>
          <a:p>
            <a:pPr lvl="1">
              <a:lnSpc>
                <a:spcPts val="3400"/>
              </a:lnSpc>
              <a:spcAft>
                <a:spcPts val="600"/>
              </a:spcAft>
            </a:pPr>
            <a:r>
              <a:rPr lang="en-US" altLang="zh-CN" sz="2000" dirty="0">
                <a:solidFill>
                  <a:srgbClr val="0033CC"/>
                </a:solidFill>
              </a:rPr>
              <a:t>2 </a:t>
            </a:r>
            <a:r>
              <a:rPr lang="zh-CN" altLang="en-US" sz="2000" dirty="0">
                <a:solidFill>
                  <a:srgbClr val="0033CC"/>
                </a:solidFill>
              </a:rPr>
              <a:t>个胞质侧</a:t>
            </a:r>
            <a:r>
              <a:rPr lang="en-US" altLang="zh-CN" sz="2000" dirty="0">
                <a:solidFill>
                  <a:srgbClr val="0033CC"/>
                </a:solidFill>
              </a:rPr>
              <a:t>ATP </a:t>
            </a:r>
            <a:r>
              <a:rPr lang="zh-CN" altLang="en-US" sz="2000" dirty="0">
                <a:solidFill>
                  <a:srgbClr val="0033CC"/>
                </a:solidFill>
              </a:rPr>
              <a:t>结合域</a:t>
            </a:r>
            <a:r>
              <a:rPr lang="zh-CN" altLang="en-US" sz="2000" dirty="0"/>
              <a:t>，有 </a:t>
            </a:r>
            <a:r>
              <a:rPr lang="en-US" altLang="zh-CN" sz="2000" dirty="0"/>
              <a:t>ATPase </a:t>
            </a:r>
            <a:r>
              <a:rPr lang="zh-CN" altLang="en-US" sz="2000" dirty="0"/>
              <a:t>活性</a:t>
            </a:r>
            <a:endParaRPr lang="en-US" altLang="zh-CN" sz="2000" dirty="0"/>
          </a:p>
          <a:p>
            <a:pPr>
              <a:lnSpc>
                <a:spcPts val="4000"/>
              </a:lnSpc>
              <a:spcAft>
                <a:spcPts val="600"/>
              </a:spcAft>
            </a:pPr>
            <a:r>
              <a:rPr lang="en-US" altLang="zh-CN" sz="2000" dirty="0"/>
              <a:t>ATP </a:t>
            </a:r>
            <a:r>
              <a:rPr lang="zh-CN" altLang="en-US" sz="2000" dirty="0"/>
              <a:t>分子结合诱导</a:t>
            </a:r>
            <a:r>
              <a:rPr lang="en-US" altLang="zh-CN" sz="2000" dirty="0"/>
              <a:t> 2 </a:t>
            </a:r>
            <a:r>
              <a:rPr lang="zh-CN" altLang="en-US" sz="2000" dirty="0"/>
              <a:t>个</a:t>
            </a:r>
            <a:r>
              <a:rPr lang="en-US" altLang="zh-CN" sz="2000" dirty="0"/>
              <a:t>ATP </a:t>
            </a:r>
            <a:r>
              <a:rPr lang="zh-CN" altLang="en-US" sz="2000" dirty="0"/>
              <a:t>结合域二聚化，引起转运蛋白构象改变，使底物结合部位暴露于质膜的另一侧</a:t>
            </a:r>
          </a:p>
        </p:txBody>
      </p:sp>
      <p:pic>
        <p:nvPicPr>
          <p:cNvPr id="46084" name="Picture 4" descr="4cell11-19">
            <a:extLst>
              <a:ext uri="{FF2B5EF4-FFF2-40B4-BE49-F238E27FC236}">
                <a16:creationId xmlns:a16="http://schemas.microsoft.com/office/drawing/2014/main" id="{59FA03B9-EE2D-48CD-A079-38E173A9236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72604" y="1219200"/>
            <a:ext cx="4295030" cy="536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9DDA1354-A696-458C-AE1F-6EB2928ED888}"/>
              </a:ext>
            </a:extLst>
          </p:cNvPr>
          <p:cNvSpPr>
            <a:spLocks noGrp="1"/>
          </p:cNvSpPr>
          <p:nvPr>
            <p:ph type="title"/>
          </p:nvPr>
        </p:nvSpPr>
        <p:spPr/>
        <p:txBody>
          <a:bodyPr/>
          <a:lstStyle/>
          <a:p>
            <a:r>
              <a:rPr lang="zh-CN" altLang="en-US" dirty="0"/>
              <a:t>（一）</a:t>
            </a:r>
            <a:r>
              <a:rPr lang="en-US" altLang="zh-CN" dirty="0"/>
              <a:t>ABC</a:t>
            </a:r>
            <a:r>
              <a:rPr lang="zh-CN" altLang="en-US" dirty="0"/>
              <a:t>转运蛋白的结构与工作模式</a:t>
            </a:r>
          </a:p>
        </p:txBody>
      </p:sp>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图片 1">
            <a:extLst>
              <a:ext uri="{FF2B5EF4-FFF2-40B4-BE49-F238E27FC236}">
                <a16:creationId xmlns:a16="http://schemas.microsoft.com/office/drawing/2014/main" id="{CF5B340B-3110-42A3-8323-D60387EB4F7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44288" y="4262980"/>
            <a:ext cx="6379482" cy="231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2" descr="F15-16">
            <a:extLst>
              <a:ext uri="{FF2B5EF4-FFF2-40B4-BE49-F238E27FC236}">
                <a16:creationId xmlns:a16="http://schemas.microsoft.com/office/drawing/2014/main" id="{96502C13-E623-4FDA-A83E-509DEB97127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44288" y="1066399"/>
            <a:ext cx="6379482" cy="286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内容占位符 2">
            <a:extLst>
              <a:ext uri="{FF2B5EF4-FFF2-40B4-BE49-F238E27FC236}">
                <a16:creationId xmlns:a16="http://schemas.microsoft.com/office/drawing/2014/main" id="{7D2DA43A-899C-47B9-B2C8-38F8331E270E}"/>
              </a:ext>
            </a:extLst>
          </p:cNvPr>
          <p:cNvSpPr txBox="1">
            <a:spLocks/>
          </p:cNvSpPr>
          <p:nvPr/>
        </p:nvSpPr>
        <p:spPr bwMode="auto">
          <a:xfrm>
            <a:off x="492497" y="5002909"/>
            <a:ext cx="4351791" cy="10156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2000" b="1">
                <a:solidFill>
                  <a:srgbClr val="0033CC"/>
                </a:solidFill>
                <a:latin typeface="Arial" panose="020B060402020202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r>
              <a:rPr lang="zh-CN" altLang="en-US" dirty="0"/>
              <a:t>囊性纤维化跨膜转运调节蛋白（</a:t>
            </a:r>
            <a:r>
              <a:rPr lang="en-US" altLang="zh-CN" dirty="0"/>
              <a:t>cystic fibrosis transmembrane conductance regulator</a:t>
            </a:r>
            <a:r>
              <a:rPr lang="zh-CN" altLang="en-US" dirty="0"/>
              <a:t>，</a:t>
            </a:r>
            <a:r>
              <a:rPr lang="en-US" altLang="zh-CN" dirty="0"/>
              <a:t>CFTR</a:t>
            </a:r>
            <a:r>
              <a:rPr lang="zh-CN" altLang="en-US" dirty="0"/>
              <a:t>）</a:t>
            </a:r>
          </a:p>
        </p:txBody>
      </p:sp>
      <p:sp>
        <p:nvSpPr>
          <p:cNvPr id="3" name="标题 2">
            <a:extLst>
              <a:ext uri="{FF2B5EF4-FFF2-40B4-BE49-F238E27FC236}">
                <a16:creationId xmlns:a16="http://schemas.microsoft.com/office/drawing/2014/main" id="{918ED5D2-E2F4-48CE-BD3D-015F7FFA0FF2}"/>
              </a:ext>
            </a:extLst>
          </p:cNvPr>
          <p:cNvSpPr>
            <a:spLocks noGrp="1"/>
          </p:cNvSpPr>
          <p:nvPr>
            <p:ph type="title"/>
          </p:nvPr>
        </p:nvSpPr>
        <p:spPr/>
        <p:txBody>
          <a:bodyPr/>
          <a:lstStyle/>
          <a:p>
            <a:r>
              <a:rPr lang="zh-CN" altLang="en-US" dirty="0"/>
              <a:t>（二）</a:t>
            </a:r>
            <a:r>
              <a:rPr lang="en-US" altLang="zh-CN" dirty="0"/>
              <a:t>ABC </a:t>
            </a:r>
            <a:r>
              <a:rPr lang="zh-CN" altLang="en-US" dirty="0"/>
              <a:t>转运蛋白与疾病</a:t>
            </a:r>
          </a:p>
        </p:txBody>
      </p:sp>
      <p:sp>
        <p:nvSpPr>
          <p:cNvPr id="4" name="矩形 3">
            <a:extLst>
              <a:ext uri="{FF2B5EF4-FFF2-40B4-BE49-F238E27FC236}">
                <a16:creationId xmlns:a16="http://schemas.microsoft.com/office/drawing/2014/main" id="{665B898F-17DB-43B1-A6C5-940E5DF5707B}"/>
              </a:ext>
            </a:extLst>
          </p:cNvPr>
          <p:cNvSpPr/>
          <p:nvPr/>
        </p:nvSpPr>
        <p:spPr>
          <a:xfrm>
            <a:off x="824366" y="1992280"/>
            <a:ext cx="3742758" cy="1015663"/>
          </a:xfrm>
          <a:prstGeom prst="rect">
            <a:avLst/>
          </a:prstGeom>
        </p:spPr>
        <p:txBody>
          <a:bodyPr wrap="square">
            <a:spAutoFit/>
          </a:bodyPr>
          <a:lstStyle/>
          <a:p>
            <a:pPr algn="ctr"/>
            <a:r>
              <a:rPr lang="zh-CN" altLang="en-US" sz="2000" b="1" dirty="0">
                <a:solidFill>
                  <a:srgbClr val="0033CC"/>
                </a:solidFill>
                <a:latin typeface="Arial" panose="020B0604020202020204" pitchFamily="34" charset="0"/>
                <a:ea typeface="微软雅黑" panose="020B0503020204020204" pitchFamily="34" charset="-122"/>
              </a:rPr>
              <a:t>多药抗性</a:t>
            </a:r>
          </a:p>
          <a:p>
            <a:pPr algn="ctr"/>
            <a:r>
              <a:rPr lang="zh-CN" altLang="en-US" sz="2000" b="1" dirty="0">
                <a:solidFill>
                  <a:srgbClr val="0033CC"/>
                </a:solidFill>
                <a:latin typeface="Arial" panose="020B0604020202020204" pitchFamily="34" charset="0"/>
                <a:ea typeface="微软雅黑" panose="020B0503020204020204" pitchFamily="34" charset="-122"/>
              </a:rPr>
              <a:t>（</a:t>
            </a:r>
            <a:r>
              <a:rPr lang="en-US" altLang="zh-CN" sz="2000" b="1" dirty="0">
                <a:solidFill>
                  <a:srgbClr val="0033CC"/>
                </a:solidFill>
                <a:latin typeface="Arial" panose="020B0604020202020204" pitchFamily="34" charset="0"/>
                <a:ea typeface="微软雅黑" panose="020B0503020204020204" pitchFamily="34" charset="-122"/>
              </a:rPr>
              <a:t>multidrug-resistance</a:t>
            </a:r>
            <a:r>
              <a:rPr lang="zh-CN" altLang="en-US" sz="2000" b="1" dirty="0">
                <a:solidFill>
                  <a:srgbClr val="0033CC"/>
                </a:solidFill>
                <a:latin typeface="Arial" panose="020B0604020202020204" pitchFamily="34" charset="0"/>
                <a:ea typeface="微软雅黑" panose="020B0503020204020204" pitchFamily="34" charset="-122"/>
              </a:rPr>
              <a:t>，</a:t>
            </a:r>
            <a:r>
              <a:rPr lang="en-US" altLang="zh-CN" sz="2000" b="1" dirty="0">
                <a:solidFill>
                  <a:srgbClr val="0033CC"/>
                </a:solidFill>
                <a:latin typeface="Arial" panose="020B0604020202020204" pitchFamily="34" charset="0"/>
                <a:ea typeface="微软雅黑" panose="020B0503020204020204" pitchFamily="34" charset="-122"/>
              </a:rPr>
              <a:t>MDR</a:t>
            </a:r>
            <a:r>
              <a:rPr lang="zh-CN" altLang="en-US" sz="2000" b="1" dirty="0">
                <a:solidFill>
                  <a:srgbClr val="0033CC"/>
                </a:solidFill>
                <a:latin typeface="Arial" panose="020B0604020202020204" pitchFamily="34" charset="0"/>
                <a:ea typeface="微软雅黑" panose="020B0503020204020204" pitchFamily="34" charset="-122"/>
              </a:rPr>
              <a:t>）转运蛋白</a:t>
            </a:r>
          </a:p>
        </p:txBody>
      </p:sp>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4DC09CA0-ABB5-4C23-99C7-A21924B8E150}"/>
              </a:ext>
            </a:extLst>
          </p:cNvPr>
          <p:cNvSpPr>
            <a:spLocks noGrp="1"/>
          </p:cNvSpPr>
          <p:nvPr>
            <p:ph type="title"/>
          </p:nvPr>
        </p:nvSpPr>
        <p:spPr/>
        <p:txBody>
          <a:bodyPr/>
          <a:lstStyle/>
          <a:p>
            <a:pPr algn="l" eaLnBrk="1" hangingPunct="1"/>
            <a:r>
              <a:rPr lang="zh-CN" altLang="en-US" dirty="0"/>
              <a:t>四、离子跨膜转运与膜电位</a:t>
            </a:r>
          </a:p>
        </p:txBody>
      </p:sp>
      <p:sp>
        <p:nvSpPr>
          <p:cNvPr id="2" name="内容占位符 1">
            <a:extLst>
              <a:ext uri="{FF2B5EF4-FFF2-40B4-BE49-F238E27FC236}">
                <a16:creationId xmlns:a16="http://schemas.microsoft.com/office/drawing/2014/main" id="{324F5507-C69E-49FE-933D-EFEDD4C56B7F}"/>
              </a:ext>
            </a:extLst>
          </p:cNvPr>
          <p:cNvSpPr>
            <a:spLocks noGrp="1"/>
          </p:cNvSpPr>
          <p:nvPr>
            <p:ph idx="1"/>
          </p:nvPr>
        </p:nvSpPr>
        <p:spPr>
          <a:xfrm>
            <a:off x="824366" y="1219200"/>
            <a:ext cx="4463597" cy="5435604"/>
          </a:xfrm>
        </p:spPr>
        <p:txBody>
          <a:bodyPr>
            <a:normAutofit/>
          </a:bodyPr>
          <a:lstStyle/>
          <a:p>
            <a:pPr>
              <a:spcAft>
                <a:spcPts val="600"/>
              </a:spcAft>
            </a:pPr>
            <a:r>
              <a:rPr lang="zh-CN" altLang="en-US" sz="2000" dirty="0"/>
              <a:t>静息电位（</a:t>
            </a:r>
            <a:r>
              <a:rPr lang="en-US" altLang="zh-CN" sz="2000" dirty="0"/>
              <a:t>resting potential</a:t>
            </a:r>
            <a:r>
              <a:rPr lang="zh-CN" altLang="en-US" sz="2000" dirty="0"/>
              <a:t>）</a:t>
            </a:r>
            <a:r>
              <a:rPr lang="zh-CN" altLang="en-US" sz="1600" b="0" i="0" dirty="0">
                <a:solidFill>
                  <a:srgbClr val="333333"/>
                </a:solidFill>
                <a:effectLst/>
                <a:latin typeface="Arial" panose="020B0604020202020204" pitchFamily="34" charset="0"/>
              </a:rPr>
              <a:t>是指细胞膜未受刺激时，存在于细胞膜内外两侧的外正内负的电位差。它是一切生物电产生和变化的基础。</a:t>
            </a:r>
            <a:endParaRPr lang="en-US" altLang="zh-CN" sz="2000" dirty="0"/>
          </a:p>
          <a:p>
            <a:pPr>
              <a:spcAft>
                <a:spcPts val="600"/>
              </a:spcAft>
            </a:pPr>
            <a:r>
              <a:rPr lang="zh-CN" altLang="en-US" sz="2000" dirty="0"/>
              <a:t>动作电位（</a:t>
            </a:r>
            <a:r>
              <a:rPr lang="en-US" altLang="zh-CN" sz="2000" dirty="0"/>
              <a:t>active potential</a:t>
            </a:r>
            <a:r>
              <a:rPr lang="zh-CN" altLang="en-US" sz="2000" dirty="0"/>
              <a:t>）</a:t>
            </a:r>
            <a:r>
              <a:rPr lang="zh-CN" altLang="en-US" sz="1600" b="0" i="0" dirty="0">
                <a:solidFill>
                  <a:srgbClr val="333333"/>
                </a:solidFill>
                <a:effectLst/>
                <a:latin typeface="Arial" panose="020B0604020202020204" pitchFamily="34" charset="0"/>
              </a:rPr>
              <a:t>细胞受到</a:t>
            </a:r>
            <a:r>
              <a:rPr lang="zh-CN" altLang="en-US" sz="1600" dirty="0">
                <a:solidFill>
                  <a:srgbClr val="FF0000"/>
                </a:solidFill>
              </a:rPr>
              <a:t>有效</a:t>
            </a:r>
            <a:r>
              <a:rPr lang="zh-CN" altLang="en-US" sz="1600" b="0" i="0" dirty="0">
                <a:solidFill>
                  <a:srgbClr val="333333"/>
                </a:solidFill>
                <a:effectLst/>
                <a:latin typeface="Arial" panose="020B0604020202020204" pitchFamily="34" charset="0"/>
              </a:rPr>
              <a:t>刺激时产生的一个迅速传播的膜电位波动。</a:t>
            </a:r>
            <a:endParaRPr lang="en-US" altLang="zh-CN" sz="2000" dirty="0"/>
          </a:p>
          <a:p>
            <a:pPr>
              <a:spcAft>
                <a:spcPts val="600"/>
              </a:spcAft>
            </a:pPr>
            <a:r>
              <a:rPr lang="zh-CN" altLang="en-US" sz="2000" dirty="0"/>
              <a:t>极化（</a:t>
            </a:r>
            <a:r>
              <a:rPr lang="en-US" altLang="zh-CN" sz="2000" dirty="0"/>
              <a:t>polarization</a:t>
            </a:r>
            <a:r>
              <a:rPr lang="zh-CN" altLang="en-US" sz="2000" dirty="0"/>
              <a:t>）</a:t>
            </a:r>
            <a:endParaRPr lang="en-US" altLang="zh-CN" sz="2000" dirty="0"/>
          </a:p>
          <a:p>
            <a:pPr>
              <a:spcAft>
                <a:spcPts val="600"/>
              </a:spcAft>
            </a:pPr>
            <a:r>
              <a:rPr lang="zh-CN" altLang="en-US" sz="2000" dirty="0"/>
              <a:t>去极化（</a:t>
            </a:r>
            <a:r>
              <a:rPr lang="en-US" altLang="zh-CN" sz="2000" dirty="0"/>
              <a:t>depolarization</a:t>
            </a:r>
            <a:r>
              <a:rPr lang="zh-CN" altLang="en-US" sz="2000" dirty="0"/>
              <a:t>）</a:t>
            </a:r>
            <a:endParaRPr lang="en-US" altLang="zh-CN" sz="2000" dirty="0"/>
          </a:p>
          <a:p>
            <a:pPr>
              <a:spcAft>
                <a:spcPts val="600"/>
              </a:spcAft>
            </a:pPr>
            <a:r>
              <a:rPr lang="zh-CN" altLang="en-US" sz="2000" dirty="0"/>
              <a:t>超极化（</a:t>
            </a:r>
            <a:r>
              <a:rPr lang="en-US" altLang="zh-CN" sz="2000" dirty="0"/>
              <a:t>super polarization</a:t>
            </a:r>
            <a:r>
              <a:rPr lang="zh-CN" altLang="en-US" sz="2000" dirty="0"/>
              <a:t>）</a:t>
            </a:r>
          </a:p>
        </p:txBody>
      </p:sp>
      <p:pic>
        <p:nvPicPr>
          <p:cNvPr id="6" name="图片 5" descr="4-13">
            <a:extLst>
              <a:ext uri="{FF2B5EF4-FFF2-40B4-BE49-F238E27FC236}">
                <a16:creationId xmlns:a16="http://schemas.microsoft.com/office/drawing/2014/main" id="{41582F48-1D62-431F-97B8-3319732EE701}"/>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5731329" y="82179"/>
            <a:ext cx="6155871" cy="6777537"/>
          </a:xfrm>
          <a:prstGeom prst="rect">
            <a:avLst/>
          </a:prstGeom>
        </p:spPr>
      </p:pic>
      <p:sp>
        <p:nvSpPr>
          <p:cNvPr id="7" name="矩形 6">
            <a:extLst>
              <a:ext uri="{FF2B5EF4-FFF2-40B4-BE49-F238E27FC236}">
                <a16:creationId xmlns:a16="http://schemas.microsoft.com/office/drawing/2014/main" id="{5E103690-AA8C-49D6-BEEF-D3364B6CF6F9}"/>
              </a:ext>
            </a:extLst>
          </p:cNvPr>
          <p:cNvSpPr/>
          <p:nvPr/>
        </p:nvSpPr>
        <p:spPr>
          <a:xfrm>
            <a:off x="304800" y="5454475"/>
            <a:ext cx="4983163" cy="1200329"/>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4-13 </a:t>
            </a:r>
            <a:r>
              <a:rPr lang="zh-CN" altLang="en-US" sz="1600" b="1" dirty="0">
                <a:solidFill>
                  <a:srgbClr val="0033CC"/>
                </a:solidFill>
                <a:latin typeface="Arial" panose="020B0604020202020204" pitchFamily="34" charset="0"/>
                <a:ea typeface="微软雅黑" panose="020B0503020204020204" pitchFamily="34" charset="-122"/>
              </a:rPr>
              <a:t>离子流与动作电位的关系示意图</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动作电位的产生和膜电位改变。</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动作电位产生过程中，膜通透性改变。</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动作电位产生过程中，离子通道开启与关闭示意图</a:t>
            </a:r>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Rounded Rectangle 500"/>
          <p:cNvSpPr/>
          <p:nvPr/>
        </p:nvSpPr>
        <p:spPr>
          <a:xfrm>
            <a:off x="293430" y="3084007"/>
            <a:ext cx="626639" cy="3118900"/>
          </a:xfrm>
          <a:prstGeom prst="roundRect">
            <a:avLst/>
          </a:prstGeom>
          <a:solidFill>
            <a:schemeClr val="accent2">
              <a:lumMod val="20000"/>
              <a:lumOff val="80000"/>
              <a:alpha val="73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98" name="Rectangle 497"/>
          <p:cNvSpPr/>
          <p:nvPr/>
        </p:nvSpPr>
        <p:spPr>
          <a:xfrm>
            <a:off x="13647" y="748766"/>
            <a:ext cx="12168000" cy="14221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69" name="TextBox 468"/>
          <p:cNvSpPr txBox="1"/>
          <p:nvPr/>
        </p:nvSpPr>
        <p:spPr>
          <a:xfrm>
            <a:off x="8200203" y="4052498"/>
            <a:ext cx="3551330" cy="2246769"/>
          </a:xfrm>
          <a:prstGeom prst="rect">
            <a:avLst/>
          </a:prstGeom>
          <a:noFill/>
        </p:spPr>
        <p:txBody>
          <a:bodyPr wrap="square">
            <a:spAutoFit/>
          </a:bodyPr>
          <a:lstStyle/>
          <a:p>
            <a:pPr marL="446088" marR="0" lvl="0" indent="-446088" algn="l" defTabSz="914400" rtl="0" eaLnBrk="1" fontAlgn="auto" latinLnBrk="0" hangingPunct="1">
              <a:lnSpc>
                <a:spcPct val="125000"/>
              </a:lnSpc>
              <a:spcBef>
                <a:spcPts val="0"/>
              </a:spcBef>
              <a:spcAft>
                <a:spcPts val="0"/>
              </a:spcAft>
              <a:buClr>
                <a:srgbClr val="00B0F0"/>
              </a:buClr>
              <a:buSzPct val="80000"/>
              <a:buFont typeface="Wingdings 2" pitchFamily="18" charset="2"/>
              <a:buChar char="R"/>
              <a:tabLst/>
              <a:defRPr/>
            </a:pPr>
            <a:r>
              <a:rPr kumimoji="1"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神经轴突的生长与发育</a:t>
            </a:r>
            <a:endParaRPr kumimoji="1"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endParaRPr>
          </a:p>
          <a:p>
            <a:pPr marL="446088" marR="0" lvl="0" indent="-446088" algn="l" defTabSz="914400" rtl="0" eaLnBrk="1" fontAlgn="auto" latinLnBrk="0" hangingPunct="1">
              <a:lnSpc>
                <a:spcPct val="125000"/>
              </a:lnSpc>
              <a:spcBef>
                <a:spcPts val="0"/>
              </a:spcBef>
              <a:spcAft>
                <a:spcPts val="0"/>
              </a:spcAft>
              <a:buClr>
                <a:srgbClr val="00B0F0"/>
              </a:buClr>
              <a:buSzPct val="80000"/>
              <a:buFont typeface="Wingdings 2" pitchFamily="18" charset="2"/>
              <a:buChar char="R"/>
              <a:tabLst/>
              <a:defRPr/>
            </a:pPr>
            <a:r>
              <a:rPr kumimoji="1"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胰岛素分泌</a:t>
            </a:r>
            <a:endParaRPr kumimoji="1"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endParaRPr>
          </a:p>
          <a:p>
            <a:pPr marL="446088" marR="0" lvl="0" indent="-446088" algn="l" defTabSz="914400" rtl="0" eaLnBrk="1" fontAlgn="auto" latinLnBrk="0" hangingPunct="1">
              <a:lnSpc>
                <a:spcPct val="125000"/>
              </a:lnSpc>
              <a:spcBef>
                <a:spcPts val="0"/>
              </a:spcBef>
              <a:spcAft>
                <a:spcPts val="0"/>
              </a:spcAft>
              <a:buClr>
                <a:srgbClr val="00B0F0"/>
              </a:buClr>
              <a:buSzPct val="80000"/>
              <a:buFont typeface="Wingdings 2" pitchFamily="18" charset="2"/>
              <a:buChar char="R"/>
              <a:tabLst/>
              <a:defRPr/>
            </a:pPr>
            <a:r>
              <a:rPr kumimoji="1"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维持心脏结构，调节心脏功能</a:t>
            </a:r>
            <a:endParaRPr kumimoji="1"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endParaRPr>
          </a:p>
          <a:p>
            <a:pPr marL="446088" marR="0" lvl="0" indent="-446088" algn="l" defTabSz="914400" rtl="0" eaLnBrk="1" fontAlgn="auto" latinLnBrk="0" hangingPunct="1">
              <a:lnSpc>
                <a:spcPct val="125000"/>
              </a:lnSpc>
              <a:spcBef>
                <a:spcPts val="0"/>
              </a:spcBef>
              <a:spcAft>
                <a:spcPts val="0"/>
              </a:spcAft>
              <a:buClr>
                <a:srgbClr val="00B0F0"/>
              </a:buClr>
              <a:buSzPct val="80000"/>
              <a:buFont typeface="Wingdings 2" pitchFamily="18" charset="2"/>
              <a:buChar char="R"/>
              <a:tabLst/>
              <a:defRPr/>
            </a:pPr>
            <a:r>
              <a:rPr kumimoji="1"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参与并调节免疫反应</a:t>
            </a:r>
            <a:endParaRPr kumimoji="1"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endParaRPr>
          </a:p>
          <a:p>
            <a:pPr marL="446088" marR="0" lvl="0" indent="-446088" algn="l" defTabSz="914400" rtl="0" eaLnBrk="1" fontAlgn="auto" latinLnBrk="0" hangingPunct="1">
              <a:lnSpc>
                <a:spcPct val="125000"/>
              </a:lnSpc>
              <a:spcBef>
                <a:spcPts val="0"/>
              </a:spcBef>
              <a:spcAft>
                <a:spcPts val="0"/>
              </a:spcAft>
              <a:buClr>
                <a:srgbClr val="00B0F0"/>
              </a:buClr>
              <a:buSzPct val="80000"/>
              <a:buFont typeface="Wingdings 2" pitchFamily="18" charset="2"/>
              <a:buChar char="R"/>
              <a:tabLst/>
              <a:defRPr/>
            </a:pPr>
            <a:r>
              <a:rPr kumimoji="1"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肿瘤细胞的增殖、分化与迁移</a:t>
            </a:r>
            <a:endParaRPr kumimoji="1"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endParaRPr>
          </a:p>
          <a:p>
            <a:pPr marL="446088" marR="0" lvl="0" indent="-446088" algn="l" defTabSz="914400" rtl="0" eaLnBrk="1" fontAlgn="auto" latinLnBrk="0" hangingPunct="1">
              <a:lnSpc>
                <a:spcPct val="125000"/>
              </a:lnSpc>
              <a:spcBef>
                <a:spcPts val="0"/>
              </a:spcBef>
              <a:spcAft>
                <a:spcPts val="0"/>
              </a:spcAft>
              <a:buClr>
                <a:srgbClr val="00B0F0"/>
              </a:buClr>
              <a:buSzPct val="80000"/>
              <a:buFont typeface="Wingdings 2" pitchFamily="18" charset="2"/>
              <a:buChar char="R"/>
              <a:tabLst/>
              <a:defRPr/>
            </a:pPr>
            <a:r>
              <a:rPr kumimoji="1"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影响棕色脂肪细胞的能量代谢</a:t>
            </a:r>
            <a:endParaRPr kumimoji="1"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rPr>
              <a:t>   ……</a:t>
            </a:r>
            <a:endParaRPr kumimoji="1" lang="zh-CN" altLang="en-US" sz="1600" b="0" i="0" u="none" strike="noStrike" kern="1200" cap="none" spc="0" normalizeH="0" baseline="0" noProof="0" dirty="0">
              <a:ln>
                <a:noFill/>
              </a:ln>
              <a:solidFill>
                <a:prstClr val="black"/>
              </a:solidFill>
              <a:effectLst/>
              <a:uLnTx/>
              <a:uFillTx/>
              <a:latin typeface="黑体" pitchFamily="49" charset="-122"/>
              <a:ea typeface="黑体" pitchFamily="49" charset="-122"/>
              <a:cs typeface="+mn-cs"/>
            </a:endParaRPr>
          </a:p>
        </p:txBody>
      </p:sp>
      <p:sp>
        <p:nvSpPr>
          <p:cNvPr id="471" name="TextBox 542"/>
          <p:cNvSpPr txBox="1">
            <a:spLocks noChangeArrowheads="1"/>
          </p:cNvSpPr>
          <p:nvPr/>
        </p:nvSpPr>
        <p:spPr bwMode="auto">
          <a:xfrm>
            <a:off x="7952781" y="6385510"/>
            <a:ext cx="40461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25000"/>
              </a:lnSpc>
              <a:spcBef>
                <a:spcPct val="0"/>
              </a:spcBef>
              <a:spcAft>
                <a:spcPts val="0"/>
              </a:spcAft>
              <a:buClrTx/>
              <a:buSzTx/>
              <a:buFontTx/>
              <a:buNone/>
              <a:tabLst/>
              <a:defRPr/>
            </a:pPr>
            <a:r>
              <a:rPr kumimoji="1" lang="en-US" altLang="zh-CN" sz="16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Arial" panose="020B0604020202020204" pitchFamily="34" charset="0"/>
              </a:rPr>
              <a:t>TRP</a:t>
            </a:r>
            <a:r>
              <a:rPr kumimoji="1" lang="zh-CN" altLang="en-US" sz="1600" b="1" i="0" u="none" strike="noStrike" kern="1200" cap="none" spc="0" normalizeH="0" baseline="0" noProof="0" dirty="0">
                <a:ln>
                  <a:noFill/>
                </a:ln>
                <a:solidFill>
                  <a:srgbClr val="0000FF"/>
                </a:solidFill>
                <a:effectLst/>
                <a:uLnTx/>
                <a:uFillTx/>
                <a:latin typeface="Arial" panose="020B0604020202020204" pitchFamily="34" charset="0"/>
                <a:ea typeface="黑体" panose="02010609060101010101" pitchFamily="49" charset="-122"/>
                <a:cs typeface="Arial" panose="020B0604020202020204" pitchFamily="34" charset="0"/>
              </a:rPr>
              <a:t>通道：</a:t>
            </a:r>
            <a:r>
              <a:rPr kumimoji="1" lang="zh-CN" altLang="en-US" sz="1600" b="1" i="0" u="none" strike="noStrike" kern="1200" cap="none" spc="0" normalizeH="0" baseline="0" noProof="0" dirty="0">
                <a:ln>
                  <a:noFill/>
                </a:ln>
                <a:solidFill>
                  <a:srgbClr val="C00000"/>
                </a:solidFill>
                <a:effectLst/>
                <a:uLnTx/>
                <a:uFillTx/>
                <a:latin typeface="Arial" panose="020B0604020202020204" pitchFamily="34" charset="0"/>
                <a:ea typeface="黑体" panose="02010609060101010101" pitchFamily="49" charset="-122"/>
                <a:cs typeface="Arial" panose="020B0604020202020204" pitchFamily="34" charset="0"/>
              </a:rPr>
              <a:t>组织分布广泛，功能复杂多样</a:t>
            </a:r>
          </a:p>
        </p:txBody>
      </p:sp>
      <p:pic>
        <p:nvPicPr>
          <p:cNvPr id="474" name="Picture 4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8896" y="2200990"/>
            <a:ext cx="6192440" cy="2390282"/>
          </a:xfrm>
          <a:prstGeom prst="rect">
            <a:avLst/>
          </a:prstGeom>
        </p:spPr>
      </p:pic>
      <p:pic>
        <p:nvPicPr>
          <p:cNvPr id="475" name="Picture 4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071" y="4810836"/>
            <a:ext cx="6200072" cy="1994430"/>
          </a:xfrm>
          <a:prstGeom prst="rect">
            <a:avLst/>
          </a:prstGeom>
          <a:effectLst/>
        </p:spPr>
      </p:pic>
      <p:pic>
        <p:nvPicPr>
          <p:cNvPr id="476" name="Picture 4" descr="tominaga1.jpg"/>
          <p:cNvPicPr>
            <a:picLocks noChangeAspect="1"/>
          </p:cNvPicPr>
          <p:nvPr/>
        </p:nvPicPr>
        <p:blipFill>
          <a:blip r:embed="rId4">
            <a:extLst>
              <a:ext uri="{28A0092B-C50C-407E-A947-70E740481C1C}">
                <a14:useLocalDpi xmlns:a14="http://schemas.microsoft.com/office/drawing/2010/main" val="0"/>
              </a:ext>
            </a:extLst>
          </a:blip>
          <a:srcRect b="61031"/>
          <a:stretch>
            <a:fillRect/>
          </a:stretch>
        </p:blipFill>
        <p:spPr bwMode="auto">
          <a:xfrm>
            <a:off x="8213854" y="2535350"/>
            <a:ext cx="3332155" cy="1377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 name="Title 1"/>
          <p:cNvSpPr txBox="1">
            <a:spLocks/>
          </p:cNvSpPr>
          <p:nvPr/>
        </p:nvSpPr>
        <p:spPr>
          <a:xfrm>
            <a:off x="3271714" y="-105067"/>
            <a:ext cx="5713749" cy="581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dist" defTabSz="914400" rtl="0" eaLnBrk="1" fontAlgn="auto" latinLnBrk="0" hangingPunct="1">
              <a:lnSpc>
                <a:spcPct val="150000"/>
              </a:lnSpc>
              <a:spcBef>
                <a:spcPct val="0"/>
              </a:spcBef>
              <a:spcAft>
                <a:spcPts val="0"/>
              </a:spcAft>
              <a:buClrTx/>
              <a:buSzTx/>
              <a:buFontTx/>
              <a:buNone/>
              <a:tabLst/>
              <a:defRPr/>
            </a:pPr>
            <a:r>
              <a:rPr kumimoji="0" lang="zh-CN" altLang="en-US" sz="2500" b="0" i="0" u="none" strike="noStrike" kern="1200" cap="none" spc="0" normalizeH="0" baseline="0" noProof="0" dirty="0">
                <a:ln>
                  <a:noFill/>
                </a:ln>
                <a:solidFill>
                  <a:schemeClr val="accent2">
                    <a:lumMod val="75000"/>
                  </a:schemeClr>
                </a:solidFill>
                <a:effectLst/>
                <a:uLnTx/>
                <a:uFillTx/>
                <a:latin typeface="华文彩云" panose="02010800040101010101" pitchFamily="2" charset="-122"/>
                <a:ea typeface="华文彩云" panose="02010800040101010101" pitchFamily="2" charset="-122"/>
              </a:rPr>
              <a:t>离子通道的生理与生物物理学研究</a:t>
            </a:r>
            <a:endParaRPr kumimoji="0" lang="zh-CN" altLang="en-US" sz="2500" b="0" i="0" u="none" strike="noStrike" kern="1200" cap="none" spc="0" normalizeH="0" baseline="0" noProof="0" dirty="0">
              <a:ln>
                <a:noFill/>
              </a:ln>
              <a:solidFill>
                <a:schemeClr val="accent2">
                  <a:lumMod val="75000"/>
                </a:schemeClr>
              </a:solidFill>
              <a:effectLst/>
              <a:uLnTx/>
              <a:uFillTx/>
              <a:latin typeface="华文彩云" panose="02010800040101010101" pitchFamily="2" charset="-122"/>
              <a:ea typeface="华文彩云" panose="02010800040101010101" pitchFamily="2" charset="-122"/>
              <a:cs typeface="Arial" panose="020B0604020202020204" pitchFamily="34" charset="0"/>
            </a:endParaRPr>
          </a:p>
        </p:txBody>
      </p:sp>
      <p:sp>
        <p:nvSpPr>
          <p:cNvPr id="492" name="Rectangle 491"/>
          <p:cNvSpPr/>
          <p:nvPr/>
        </p:nvSpPr>
        <p:spPr>
          <a:xfrm>
            <a:off x="216866" y="784766"/>
            <a:ext cx="11639774" cy="1246495"/>
          </a:xfrm>
          <a:prstGeom prst="rect">
            <a:avLst/>
          </a:prstGeom>
        </p:spPr>
        <p:txBody>
          <a:bodyPr wrap="square">
            <a:spAutoFit/>
          </a:bodyPr>
          <a:lstStyle/>
          <a:p>
            <a:pPr marL="0" marR="0" lvl="0" indent="0" algn="just" defTabSz="914400" rtl="0" eaLnBrk="1" fontAlgn="auto" latinLnBrk="0" hangingPunct="1">
              <a:lnSpc>
                <a:spcPct val="125000"/>
              </a:lnSpc>
              <a:spcBef>
                <a:spcPts val="600"/>
              </a:spcBef>
              <a:spcAft>
                <a:spcPts val="0"/>
              </a:spcAft>
              <a:buClrTx/>
              <a:buSzTx/>
              <a:buFontTx/>
              <a:buNone/>
              <a:tabLst/>
              <a:defRPr/>
            </a:pPr>
            <a:r>
              <a:rPr kumimoji="0" lang="zh-CN" altLang="en-US"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rPr>
              <a:t>研究领域</a:t>
            </a:r>
            <a:endParaRPr kumimoji="0" lang="en-US" altLang="zh-CN" sz="2000" b="1" i="0" u="none" strike="noStrike" kern="1200" cap="none" spc="0" normalizeH="0" baseline="0" noProof="0" dirty="0">
              <a:ln>
                <a:noFill/>
              </a:ln>
              <a:solidFill>
                <a:srgbClr val="C00000"/>
              </a:solidFill>
              <a:effectLst/>
              <a:uLnTx/>
              <a:uFillTx/>
              <a:latin typeface="黑体" panose="02010609060101010101" pitchFamily="49" charset="-122"/>
              <a:ea typeface="黑体" panose="02010609060101010101" pitchFamily="49" charset="-122"/>
              <a:cs typeface="+mn-cs"/>
            </a:endParaRPr>
          </a:p>
          <a:p>
            <a:pPr marL="0" marR="0" lvl="0" indent="457200" algn="just" defTabSz="914400" rtl="0" eaLnBrk="1" fontAlgn="auto" latinLnBrk="0" hangingPunct="1">
              <a:lnSpc>
                <a:spcPct val="125000"/>
              </a:lnSpc>
              <a:spcBef>
                <a:spcPts val="600"/>
              </a:spcBef>
              <a:spcAft>
                <a:spcPts val="0"/>
              </a:spcAft>
              <a:buClr>
                <a:srgbClr val="C00000"/>
              </a:buClr>
              <a:buSzTx/>
              <a:buFontTx/>
              <a:buNone/>
              <a:tabLst/>
              <a:defRPr/>
            </a:pP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长期聚焦于</a:t>
            </a:r>
            <a:r>
              <a:rPr kumimoji="0" lang="zh-CN" altLang="zh-CN" sz="18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膜离子通道的生理与生物物理学研究，以阐述离子通道在神经信号调控以及抗病毒感染免疫反应中的作用为主要研究目标，重点关注与痛觉及伤害性传导密切相关的离子通道的生物学功能和作用机制</a:t>
            </a:r>
            <a:r>
              <a:rPr kumimoji="0" lang="zh-CN"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a:t>
            </a:r>
            <a:endParaRPr kumimoji="0" lang="en-US" altLang="zh-CN" sz="1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499" name="TextBox 498"/>
          <p:cNvSpPr txBox="1"/>
          <p:nvPr/>
        </p:nvSpPr>
        <p:spPr>
          <a:xfrm>
            <a:off x="302087" y="3084007"/>
            <a:ext cx="569387" cy="3007123"/>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srgbClr val="ED7D31">
                    <a:lumMod val="50000"/>
                  </a:srgbClr>
                </a:solidFill>
                <a:effectLst/>
                <a:uLnTx/>
                <a:uFillTx/>
                <a:latin typeface="隶书" panose="02010509060101010101" pitchFamily="49" charset="-122"/>
                <a:ea typeface="隶书" panose="02010509060101010101" pitchFamily="49" charset="-122"/>
                <a:cs typeface="+mn-cs"/>
              </a:rPr>
              <a:t>神经</a:t>
            </a:r>
            <a:r>
              <a:rPr kumimoji="0" lang="en-US" altLang="zh-CN" sz="2500" b="0" i="0" u="none" strike="noStrike" kern="1200" cap="none" spc="0" normalizeH="0" baseline="0" noProof="0" dirty="0">
                <a:ln>
                  <a:noFill/>
                </a:ln>
                <a:solidFill>
                  <a:srgbClr val="ED7D31">
                    <a:lumMod val="50000"/>
                  </a:srgbClr>
                </a:solidFill>
                <a:effectLst/>
                <a:uLnTx/>
                <a:uFillTx/>
                <a:latin typeface="隶书" panose="02010509060101010101" pitchFamily="49" charset="-122"/>
                <a:ea typeface="隶书" panose="02010509060101010101" pitchFamily="49" charset="-122"/>
                <a:cs typeface="+mn-cs"/>
              </a:rPr>
              <a:t>-</a:t>
            </a:r>
            <a:r>
              <a:rPr kumimoji="0" lang="zh-CN" altLang="en-US" sz="2500" b="0" i="0" u="none" strike="noStrike" kern="1200" cap="none" spc="0" normalizeH="0" baseline="0" noProof="0" dirty="0">
                <a:ln>
                  <a:noFill/>
                </a:ln>
                <a:solidFill>
                  <a:srgbClr val="ED7D31">
                    <a:lumMod val="50000"/>
                  </a:srgbClr>
                </a:solidFill>
                <a:effectLst/>
                <a:uLnTx/>
                <a:uFillTx/>
                <a:latin typeface="隶书" panose="02010509060101010101" pitchFamily="49" charset="-122"/>
                <a:ea typeface="隶书" panose="02010509060101010101" pitchFamily="49" charset="-122"/>
                <a:cs typeface="+mn-cs"/>
              </a:rPr>
              <a:t>免疫互作研究</a:t>
            </a:r>
          </a:p>
        </p:txBody>
      </p:sp>
      <p:sp>
        <p:nvSpPr>
          <p:cNvPr id="500" name="Left Brace 499"/>
          <p:cNvSpPr/>
          <p:nvPr/>
        </p:nvSpPr>
        <p:spPr>
          <a:xfrm>
            <a:off x="974661" y="3396131"/>
            <a:ext cx="400326" cy="2511189"/>
          </a:xfrm>
          <a:prstGeom prst="leftBrace">
            <a:avLst>
              <a:gd name="adj1" fmla="val 8333"/>
              <a:gd name="adj2" fmla="val 49728"/>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14" name="Picture 11" descr="F:\photo\个人照片\照片 1629-test2.jpg"/>
          <p:cNvPicPr>
            <a:picLocks noChangeAspect="1" noChangeArrowheads="1"/>
          </p:cNvPicPr>
          <p:nvPr/>
        </p:nvPicPr>
        <p:blipFill>
          <a:blip r:embed="rId5" cstate="print">
            <a:extLst>
              <a:ext uri="{28A0092B-C50C-407E-A947-70E740481C1C}">
                <a14:useLocalDpi xmlns:a14="http://schemas.microsoft.com/office/drawing/2010/main" val="0"/>
              </a:ext>
            </a:extLst>
          </a:blip>
          <a:srcRect l="7556" t="6409" r="5775"/>
          <a:stretch>
            <a:fillRect/>
          </a:stretch>
        </p:blipFill>
        <p:spPr bwMode="auto">
          <a:xfrm>
            <a:off x="10846327" y="49742"/>
            <a:ext cx="1222434" cy="1190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p:cNvSpPr txBox="1"/>
          <p:nvPr/>
        </p:nvSpPr>
        <p:spPr>
          <a:xfrm>
            <a:off x="3271714" y="586313"/>
            <a:ext cx="5832648" cy="323165"/>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1500" dirty="0">
                <a:solidFill>
                  <a:schemeClr val="accent6">
                    <a:lumMod val="50000"/>
                  </a:schemeClr>
                </a:solidFill>
              </a:rPr>
              <a:t>姚  镜     </a:t>
            </a:r>
            <a:r>
              <a:rPr lang="en-US" altLang="zh-CN" sz="1500" dirty="0">
                <a:solidFill>
                  <a:schemeClr val="accent6">
                    <a:lumMod val="50000"/>
                  </a:schemeClr>
                </a:solidFill>
              </a:rPr>
              <a:t>Email: </a:t>
            </a:r>
            <a:r>
              <a:rPr lang="en-US" altLang="zh-CN" sz="1500" dirty="0">
                <a:solidFill>
                  <a:schemeClr val="accent6">
                    <a:lumMod val="50000"/>
                  </a:schemeClr>
                </a:solidFill>
                <a:hlinkClick r:id="rId6"/>
              </a:rPr>
              <a:t>jyao@whu.edu.cn</a:t>
            </a:r>
            <a:r>
              <a:rPr lang="en-US" altLang="zh-CN" sz="1500" dirty="0">
                <a:solidFill>
                  <a:schemeClr val="accent6">
                    <a:lumMod val="50000"/>
                  </a:schemeClr>
                </a:solidFill>
              </a:rPr>
              <a:t>     Phone: </a:t>
            </a:r>
            <a:r>
              <a:rPr lang="en-US" altLang="zh-CN" sz="1500" dirty="0">
                <a:solidFill>
                  <a:schemeClr val="accent1">
                    <a:lumMod val="75000"/>
                  </a:schemeClr>
                </a:solidFill>
              </a:rPr>
              <a:t>15387050898</a:t>
            </a:r>
            <a:endParaRPr lang="zh-CN" altLang="en-US" sz="1500" dirty="0">
              <a:solidFill>
                <a:schemeClr val="accent1">
                  <a:lumMod val="75000"/>
                </a:schemeClr>
              </a:solidFill>
            </a:endParaRPr>
          </a:p>
        </p:txBody>
      </p:sp>
    </p:spTree>
    <p:extLst>
      <p:ext uri="{BB962C8B-B14F-4D97-AF65-F5344CB8AC3E}">
        <p14:creationId xmlns:p14="http://schemas.microsoft.com/office/powerpoint/2010/main" val="733889117"/>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p:cNvPicPr>
          <p:nvPr/>
        </p:nvPicPr>
        <p:blipFill>
          <a:blip r:embed="rId2">
            <a:extLst>
              <a:ext uri="{28A0092B-C50C-407E-A947-70E740481C1C}">
                <a14:useLocalDpi xmlns:a14="http://schemas.microsoft.com/office/drawing/2010/main" val="0"/>
              </a:ext>
            </a:extLst>
          </a:blip>
          <a:srcRect l="14278" r="17850"/>
          <a:stretch>
            <a:fillRect/>
          </a:stretch>
        </p:blipFill>
        <p:spPr bwMode="auto">
          <a:xfrm>
            <a:off x="27702" y="5967703"/>
            <a:ext cx="1705583" cy="74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20" y="5455356"/>
            <a:ext cx="1622371" cy="46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1757854" y="5852697"/>
            <a:ext cx="3810251"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5000"/>
              </a:lnSpc>
              <a:spcBef>
                <a:spcPct val="0"/>
              </a:spcBef>
              <a:buFontTx/>
              <a:buNone/>
            </a:pPr>
            <a:r>
              <a:rPr kumimoji="1" lang="en-US" altLang="zh-CN" sz="1400" dirty="0">
                <a:latin typeface="Times New Roman" panose="02020603050405020304" pitchFamily="18" charset="0"/>
                <a:cs typeface="Times New Roman" panose="02020603050405020304" pitchFamily="18" charset="0"/>
              </a:rPr>
              <a:t>Wang Y, et al., TRPV1 </a:t>
            </a:r>
            <a:r>
              <a:rPr kumimoji="1" lang="en-US" altLang="zh-CN" sz="1400" dirty="0" err="1">
                <a:latin typeface="Times New Roman" panose="02020603050405020304" pitchFamily="18" charset="0"/>
                <a:cs typeface="Times New Roman" panose="02020603050405020304" pitchFamily="18" charset="0"/>
              </a:rPr>
              <a:t>SUMOylation</a:t>
            </a:r>
            <a:r>
              <a:rPr kumimoji="1" lang="en-US" altLang="zh-CN" sz="1400" dirty="0">
                <a:latin typeface="Times New Roman" panose="02020603050405020304" pitchFamily="18" charset="0"/>
                <a:cs typeface="Times New Roman" panose="02020603050405020304" pitchFamily="18" charset="0"/>
              </a:rPr>
              <a:t> regulates nociceptive signaling in models of inflammatory pain. </a:t>
            </a:r>
            <a:r>
              <a:rPr kumimoji="1" lang="en-US" altLang="zh-CN" sz="1400" b="1" i="1" u="sng" dirty="0">
                <a:latin typeface="Times New Roman" panose="02020603050405020304" pitchFamily="18" charset="0"/>
                <a:cs typeface="Times New Roman" panose="02020603050405020304" pitchFamily="18" charset="0"/>
              </a:rPr>
              <a:t>Nat </a:t>
            </a:r>
            <a:r>
              <a:rPr kumimoji="1" lang="en-US" altLang="zh-CN" sz="1400" b="1" i="1" u="sng" dirty="0" err="1">
                <a:latin typeface="Times New Roman" panose="02020603050405020304" pitchFamily="18" charset="0"/>
                <a:cs typeface="Times New Roman" panose="02020603050405020304" pitchFamily="18" charset="0"/>
              </a:rPr>
              <a:t>commun</a:t>
            </a:r>
            <a:r>
              <a:rPr kumimoji="1" lang="en-US" altLang="zh-CN" sz="1400" b="1" i="1" u="sng" dirty="0">
                <a:latin typeface="Times New Roman" panose="02020603050405020304" pitchFamily="18" charset="0"/>
                <a:cs typeface="Times New Roman" panose="02020603050405020304" pitchFamily="18" charset="0"/>
              </a:rPr>
              <a:t>.</a:t>
            </a:r>
            <a:r>
              <a:rPr kumimoji="1" lang="en-US" altLang="zh-CN" sz="1400" b="1" u="sng"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2018; 9(1):1529</a:t>
            </a:r>
            <a:endParaRPr kumimoji="1" lang="zh-CN" altLang="en-US" sz="14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0076" y="3187252"/>
            <a:ext cx="3378187" cy="2301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20"/>
          <p:cNvGrpSpPr>
            <a:grpSpLocks/>
          </p:cNvGrpSpPr>
          <p:nvPr/>
        </p:nvGrpSpPr>
        <p:grpSpPr bwMode="auto">
          <a:xfrm>
            <a:off x="6567662" y="5571025"/>
            <a:ext cx="5627576" cy="1242351"/>
            <a:chOff x="35496" y="865059"/>
            <a:chExt cx="8204377" cy="1956892"/>
          </a:xfrm>
        </p:grpSpPr>
        <p:pic>
          <p:nvPicPr>
            <p:cNvPr id="12" name="Picture 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96" y="865059"/>
              <a:ext cx="8204377" cy="1923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540332" y="2709268"/>
              <a:ext cx="7559838" cy="11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4" name="Picture 4"/>
          <p:cNvPicPr>
            <a:picLocks noChangeAspect="1"/>
          </p:cNvPicPr>
          <p:nvPr/>
        </p:nvPicPr>
        <p:blipFill>
          <a:blip r:embed="rId6"/>
          <a:srcRect l="29140" r="2095" b="4613"/>
          <a:stretch>
            <a:fillRect/>
          </a:stretch>
        </p:blipFill>
        <p:spPr>
          <a:xfrm>
            <a:off x="9506676" y="2980003"/>
            <a:ext cx="2154457" cy="2437198"/>
          </a:xfrm>
          <a:prstGeom prst="rect">
            <a:avLst/>
          </a:prstGeom>
          <a:ln>
            <a:noFill/>
          </a:ln>
          <a:effectLst>
            <a:outerShdw blurRad="190500" algn="tl" rotWithShape="0">
              <a:srgbClr val="000000">
                <a:alpha val="70000"/>
              </a:srgbClr>
            </a:outerShdw>
          </a:effectLst>
        </p:spPr>
      </p:pic>
      <p:sp>
        <p:nvSpPr>
          <p:cNvPr id="16" name="Title 1"/>
          <p:cNvSpPr txBox="1">
            <a:spLocks/>
          </p:cNvSpPr>
          <p:nvPr/>
        </p:nvSpPr>
        <p:spPr>
          <a:xfrm>
            <a:off x="0" y="2232144"/>
            <a:ext cx="6133588" cy="642937"/>
          </a:xfrm>
          <a:prstGeom prst="rect">
            <a:avLst/>
          </a:prstGeom>
        </p:spPr>
        <p:txBody>
          <a:bodyPr/>
          <a:lstStyle/>
          <a:p>
            <a:pPr eaLnBrk="1" hangingPunct="1">
              <a:lnSpc>
                <a:spcPct val="125000"/>
              </a:lnSpc>
              <a:defRPr/>
            </a:pPr>
            <a:r>
              <a:rPr lang="zh-CN" altLang="en-US" sz="1600" kern="0" dirty="0">
                <a:solidFill>
                  <a:schemeClr val="accent4">
                    <a:lumMod val="50000"/>
                  </a:schemeClr>
                </a:solidFill>
                <a:latin typeface="华文琥珀" pitchFamily="2" charset="-122"/>
                <a:ea typeface="华文琥珀" pitchFamily="2" charset="-122"/>
              </a:rPr>
              <a:t>近期代表性工作（</a:t>
            </a:r>
            <a:r>
              <a:rPr lang="en-US" altLang="zh-CN" sz="1600" kern="0" dirty="0">
                <a:solidFill>
                  <a:schemeClr val="accent4">
                    <a:lumMod val="50000"/>
                  </a:schemeClr>
                </a:solidFill>
                <a:latin typeface="华文琥珀" pitchFamily="2" charset="-122"/>
                <a:ea typeface="华文琥珀" pitchFamily="2" charset="-122"/>
              </a:rPr>
              <a:t>1</a:t>
            </a:r>
            <a:r>
              <a:rPr lang="zh-CN" altLang="en-US" sz="1600" kern="0" dirty="0">
                <a:solidFill>
                  <a:schemeClr val="accent4">
                    <a:lumMod val="50000"/>
                  </a:schemeClr>
                </a:solidFill>
                <a:latin typeface="华文琥珀" pitchFamily="2" charset="-122"/>
                <a:ea typeface="华文琥珀" pitchFamily="2" charset="-122"/>
              </a:rPr>
              <a:t>）</a:t>
            </a:r>
            <a:r>
              <a:rPr lang="en-US" altLang="zh-CN" sz="1600" kern="0" dirty="0">
                <a:solidFill>
                  <a:schemeClr val="accent4">
                    <a:lumMod val="50000"/>
                  </a:schemeClr>
                </a:solidFill>
                <a:latin typeface="Arial" panose="020B0604020202020204" pitchFamily="34" charset="0"/>
                <a:ea typeface="华文琥珀" pitchFamily="2" charset="-122"/>
                <a:cs typeface="Arial" panose="020B0604020202020204" pitchFamily="34" charset="0"/>
              </a:rPr>
              <a:t>- - - -(Nat </a:t>
            </a:r>
            <a:r>
              <a:rPr lang="en-US" altLang="zh-CN" sz="1600" kern="0" dirty="0" err="1">
                <a:solidFill>
                  <a:schemeClr val="accent4">
                    <a:lumMod val="50000"/>
                  </a:schemeClr>
                </a:solidFill>
                <a:latin typeface="Arial" panose="020B0604020202020204" pitchFamily="34" charset="0"/>
                <a:ea typeface="华文琥珀" pitchFamily="2" charset="-122"/>
                <a:cs typeface="Arial" panose="020B0604020202020204" pitchFamily="34" charset="0"/>
              </a:rPr>
              <a:t>Commun</a:t>
            </a:r>
            <a:r>
              <a:rPr lang="en-US" altLang="zh-CN" sz="1600" kern="0" dirty="0">
                <a:solidFill>
                  <a:schemeClr val="accent4">
                    <a:lumMod val="50000"/>
                  </a:schemeClr>
                </a:solidFill>
                <a:latin typeface="Arial" panose="020B0604020202020204" pitchFamily="34" charset="0"/>
                <a:ea typeface="华文琥珀" pitchFamily="2" charset="-122"/>
                <a:cs typeface="Arial" panose="020B0604020202020204" pitchFamily="34" charset="0"/>
              </a:rPr>
              <a:t>. 2018)</a:t>
            </a:r>
          </a:p>
          <a:p>
            <a:pPr marL="285750" indent="-285750" eaLnBrk="1" hangingPunct="1">
              <a:lnSpc>
                <a:spcPct val="125000"/>
              </a:lnSpc>
              <a:buClr>
                <a:schemeClr val="accent4">
                  <a:lumMod val="50000"/>
                </a:schemeClr>
              </a:buClr>
              <a:buSzPct val="80000"/>
              <a:buFont typeface="Wingdings" panose="05000000000000000000" pitchFamily="2" charset="2"/>
              <a:buChar char="þ"/>
              <a:defRPr/>
            </a:pPr>
            <a:r>
              <a:rPr lang="zh-CN" altLang="en-US" b="1" kern="0" dirty="0">
                <a:solidFill>
                  <a:srgbClr val="0000FF"/>
                </a:solidFill>
                <a:effectLst>
                  <a:outerShdw blurRad="38100" dist="38100" dir="2700000" algn="tl">
                    <a:srgbClr val="C0C0C0"/>
                  </a:outerShdw>
                </a:effectLst>
                <a:latin typeface="Arial" panose="020B0604020202020204" pitchFamily="34" charset="0"/>
                <a:ea typeface="黑体" pitchFamily="49" charset="-122"/>
                <a:cs typeface="Arial" panose="020B0604020202020204" pitchFamily="34" charset="0"/>
              </a:rPr>
              <a:t>蛋白质</a:t>
            </a:r>
            <a:r>
              <a:rPr lang="en-US" altLang="zh-CN" b="1" kern="0" dirty="0">
                <a:solidFill>
                  <a:srgbClr val="0000FF"/>
                </a:solidFill>
                <a:effectLst>
                  <a:outerShdw blurRad="38100" dist="38100" dir="2700000" algn="tl">
                    <a:srgbClr val="C0C0C0"/>
                  </a:outerShdw>
                </a:effectLst>
                <a:latin typeface="Arial" panose="020B0604020202020204" pitchFamily="34" charset="0"/>
                <a:ea typeface="黑体" pitchFamily="49" charset="-122"/>
                <a:cs typeface="Arial" panose="020B0604020202020204" pitchFamily="34" charset="0"/>
              </a:rPr>
              <a:t>SUMO</a:t>
            </a:r>
            <a:r>
              <a:rPr lang="zh-CN" altLang="en-US" b="1" kern="0" dirty="0">
                <a:solidFill>
                  <a:srgbClr val="0000FF"/>
                </a:solidFill>
                <a:effectLst>
                  <a:outerShdw blurRad="38100" dist="38100" dir="2700000" algn="tl">
                    <a:srgbClr val="C0C0C0"/>
                  </a:outerShdw>
                </a:effectLst>
                <a:latin typeface="Arial" panose="020B0604020202020204" pitchFamily="34" charset="0"/>
                <a:ea typeface="黑体" pitchFamily="49" charset="-122"/>
                <a:cs typeface="Arial" panose="020B0604020202020204" pitchFamily="34" charset="0"/>
              </a:rPr>
              <a:t>化修饰特异地调控</a:t>
            </a:r>
            <a:r>
              <a:rPr lang="en-US" altLang="zh-CN" b="1" kern="0" dirty="0">
                <a:solidFill>
                  <a:srgbClr val="0000FF"/>
                </a:solidFill>
                <a:effectLst>
                  <a:outerShdw blurRad="38100" dist="38100" dir="2700000" algn="tl">
                    <a:srgbClr val="C0C0C0"/>
                  </a:outerShdw>
                </a:effectLst>
                <a:latin typeface="Arial" panose="020B0604020202020204" pitchFamily="34" charset="0"/>
                <a:ea typeface="黑体" pitchFamily="49" charset="-122"/>
                <a:cs typeface="Arial" panose="020B0604020202020204" pitchFamily="34" charset="0"/>
              </a:rPr>
              <a:t>TRPV1</a:t>
            </a:r>
            <a:r>
              <a:rPr lang="zh-CN" altLang="en-US" b="1" kern="0" dirty="0">
                <a:solidFill>
                  <a:srgbClr val="0000FF"/>
                </a:solidFill>
                <a:effectLst>
                  <a:outerShdw blurRad="38100" dist="38100" dir="2700000" algn="tl">
                    <a:srgbClr val="C0C0C0"/>
                  </a:outerShdw>
                </a:effectLst>
                <a:latin typeface="Arial" panose="020B0604020202020204" pitchFamily="34" charset="0"/>
                <a:ea typeface="黑体" pitchFamily="49" charset="-122"/>
                <a:cs typeface="Arial" panose="020B0604020202020204" pitchFamily="34" charset="0"/>
              </a:rPr>
              <a:t>介导的热敏疼痛</a:t>
            </a:r>
            <a:endParaRPr lang="zh-CN" altLang="en-US" b="1" kern="0" dirty="0">
              <a:solidFill>
                <a:srgbClr val="0000FF"/>
              </a:solidFill>
              <a:latin typeface="Arial" panose="020B0604020202020204" pitchFamily="34" charset="0"/>
              <a:ea typeface="黑体" pitchFamily="49" charset="-122"/>
              <a:cs typeface="Arial" panose="020B0604020202020204" pitchFamily="34" charset="0"/>
            </a:endParaRPr>
          </a:p>
        </p:txBody>
      </p:sp>
      <p:grpSp>
        <p:nvGrpSpPr>
          <p:cNvPr id="21" name="Group 20"/>
          <p:cNvGrpSpPr/>
          <p:nvPr/>
        </p:nvGrpSpPr>
        <p:grpSpPr>
          <a:xfrm>
            <a:off x="7320136" y="2985467"/>
            <a:ext cx="1492139" cy="2463904"/>
            <a:chOff x="6668565" y="2616275"/>
            <a:chExt cx="1816972" cy="2801477"/>
          </a:xfrm>
        </p:grpSpPr>
        <p:pic>
          <p:nvPicPr>
            <p:cNvPr id="18" name="Picture 4" descr="Résultat de recherche d'images pour &quot;light sheet&quot;"/>
            <p:cNvPicPr>
              <a:picLocks noChangeAspect="1" noChangeArrowheads="1"/>
            </p:cNvPicPr>
            <p:nvPr/>
          </p:nvPicPr>
          <p:blipFill>
            <a:blip r:embed="rId7" cstate="print">
              <a:extLst>
                <a:ext uri="{28A0092B-C50C-407E-A947-70E740481C1C}">
                  <a14:useLocalDpi xmlns:a14="http://schemas.microsoft.com/office/drawing/2010/main" val="0"/>
                </a:ext>
              </a:extLst>
            </a:blip>
            <a:srcRect l="-105" t="7301" r="45490" b="2213"/>
            <a:stretch>
              <a:fillRect/>
            </a:stretch>
          </p:blipFill>
          <p:spPr bwMode="auto">
            <a:xfrm>
              <a:off x="6877305" y="2616275"/>
              <a:ext cx="1399492" cy="110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6775902" y="3756809"/>
              <a:ext cx="1602298" cy="307777"/>
            </a:xfrm>
            <a:prstGeom prst="rect">
              <a:avLst/>
            </a:prstGeom>
            <a:noFill/>
          </p:spPr>
          <p:txBody>
            <a:bodyPr wrap="none">
              <a:spAutoFit/>
            </a:bodyPr>
            <a:lstStyle/>
            <a:p>
              <a:pPr eaLnBrk="1" fontAlgn="auto" hangingPunct="1">
                <a:spcBef>
                  <a:spcPts val="0"/>
                </a:spcBef>
                <a:spcAft>
                  <a:spcPts val="0"/>
                </a:spcAft>
                <a:defRPr/>
              </a:pPr>
              <a:r>
                <a:rPr lang="en-US" sz="1400" dirty="0">
                  <a:solidFill>
                    <a:schemeClr val="accent5">
                      <a:lumMod val="75000"/>
                    </a:schemeClr>
                  </a:solidFill>
                  <a:latin typeface="Calibri"/>
                  <a:ea typeface="+mn-ea"/>
                </a:rPr>
                <a:t>Light sheet imaging</a:t>
              </a:r>
            </a:p>
          </p:txBody>
        </p:sp>
        <p:pic>
          <p:nvPicPr>
            <p:cNvPr id="19" name="Picture 16"/>
            <p:cNvPicPr>
              <a:picLocks noChangeAspect="1"/>
            </p:cNvPicPr>
            <p:nvPr/>
          </p:nvPicPr>
          <p:blipFill>
            <a:blip r:embed="rId8">
              <a:extLst>
                <a:ext uri="{28A0092B-C50C-407E-A947-70E740481C1C}">
                  <a14:useLocalDpi xmlns:a14="http://schemas.microsoft.com/office/drawing/2010/main" val="0"/>
                </a:ext>
              </a:extLst>
            </a:blip>
            <a:srcRect r="47047" b="64758"/>
            <a:stretch>
              <a:fillRect/>
            </a:stretch>
          </p:blipFill>
          <p:spPr bwMode="auto">
            <a:xfrm>
              <a:off x="6679195" y="4062061"/>
              <a:ext cx="17957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6668565" y="5109975"/>
              <a:ext cx="1816972" cy="307777"/>
            </a:xfrm>
            <a:prstGeom prst="rect">
              <a:avLst/>
            </a:prstGeom>
            <a:noFill/>
          </p:spPr>
          <p:txBody>
            <a:bodyPr wrap="none">
              <a:spAutoFit/>
            </a:bodyPr>
            <a:lstStyle/>
            <a:p>
              <a:pPr eaLnBrk="1" fontAlgn="auto" hangingPunct="1">
                <a:spcBef>
                  <a:spcPts val="0"/>
                </a:spcBef>
                <a:spcAft>
                  <a:spcPts val="0"/>
                </a:spcAft>
                <a:defRPr/>
              </a:pPr>
              <a:r>
                <a:rPr lang="en-US" sz="1400" dirty="0">
                  <a:solidFill>
                    <a:srgbClr val="002060"/>
                  </a:solidFill>
                  <a:latin typeface="Calibri"/>
                  <a:ea typeface="+mn-ea"/>
                </a:rPr>
                <a:t>Patch-clamp recording</a:t>
              </a:r>
            </a:p>
          </p:txBody>
        </p:sp>
      </p:grpSp>
      <p:sp>
        <p:nvSpPr>
          <p:cNvPr id="15" name="Title 1"/>
          <p:cNvSpPr txBox="1">
            <a:spLocks/>
          </p:cNvSpPr>
          <p:nvPr/>
        </p:nvSpPr>
        <p:spPr>
          <a:xfrm>
            <a:off x="6816080" y="2226378"/>
            <a:ext cx="5898860" cy="651892"/>
          </a:xfrm>
          <a:prstGeom prst="rect">
            <a:avLst/>
          </a:prstGeom>
        </p:spPr>
        <p:txBody>
          <a:bodyPr/>
          <a:lstStyle/>
          <a:p>
            <a:pPr>
              <a:lnSpc>
                <a:spcPct val="125000"/>
              </a:lnSpc>
              <a:defRPr/>
            </a:pPr>
            <a:r>
              <a:rPr lang="zh-CN" altLang="en-US" sz="1600" kern="0" dirty="0">
                <a:solidFill>
                  <a:schemeClr val="accent4">
                    <a:lumMod val="50000"/>
                  </a:schemeClr>
                </a:solidFill>
                <a:latin typeface="华文琥珀" pitchFamily="2" charset="-122"/>
                <a:ea typeface="华文琥珀" pitchFamily="2" charset="-122"/>
              </a:rPr>
              <a:t>近期代表性工作（</a:t>
            </a:r>
            <a:r>
              <a:rPr lang="en-US" altLang="zh-CN" sz="1600" kern="0" dirty="0">
                <a:solidFill>
                  <a:schemeClr val="accent4">
                    <a:lumMod val="50000"/>
                  </a:schemeClr>
                </a:solidFill>
                <a:latin typeface="华文琥珀" pitchFamily="2" charset="-122"/>
                <a:ea typeface="华文琥珀" pitchFamily="2" charset="-122"/>
              </a:rPr>
              <a:t>2</a:t>
            </a:r>
            <a:r>
              <a:rPr lang="zh-CN" altLang="en-US" sz="1600" kern="0" dirty="0">
                <a:solidFill>
                  <a:schemeClr val="accent4">
                    <a:lumMod val="50000"/>
                  </a:schemeClr>
                </a:solidFill>
                <a:latin typeface="华文琥珀" pitchFamily="2" charset="-122"/>
                <a:ea typeface="华文琥珀" pitchFamily="2" charset="-122"/>
              </a:rPr>
              <a:t>）</a:t>
            </a:r>
            <a:r>
              <a:rPr lang="en-US" altLang="zh-CN" sz="1600" kern="0" dirty="0">
                <a:solidFill>
                  <a:schemeClr val="accent4">
                    <a:lumMod val="50000"/>
                  </a:schemeClr>
                </a:solidFill>
                <a:latin typeface="Arial" panose="020B0604020202020204" pitchFamily="34" charset="0"/>
                <a:ea typeface="华文琥珀" pitchFamily="2" charset="-122"/>
                <a:cs typeface="Arial" panose="020B0604020202020204" pitchFamily="34" charset="0"/>
              </a:rPr>
              <a:t>- - - -(PNAS. 2019)</a:t>
            </a:r>
            <a:endParaRPr lang="en-US" altLang="zh-CN" sz="1600" kern="0" dirty="0">
              <a:solidFill>
                <a:schemeClr val="accent4">
                  <a:lumMod val="50000"/>
                </a:schemeClr>
              </a:solidFill>
              <a:latin typeface="华文琥珀" pitchFamily="2" charset="-122"/>
              <a:ea typeface="华文琥珀" pitchFamily="2" charset="-122"/>
            </a:endParaRPr>
          </a:p>
          <a:p>
            <a:pPr marL="285750" indent="-285750" eaLnBrk="1" hangingPunct="1">
              <a:lnSpc>
                <a:spcPct val="125000"/>
              </a:lnSpc>
              <a:buClr>
                <a:schemeClr val="accent4">
                  <a:lumMod val="50000"/>
                </a:schemeClr>
              </a:buClr>
              <a:buSzPct val="80000"/>
              <a:buFont typeface="Wingdings" panose="05000000000000000000" pitchFamily="2" charset="2"/>
              <a:buChar char="þ"/>
              <a:defRPr/>
            </a:pPr>
            <a:r>
              <a:rPr lang="zh-CN" altLang="en-US" b="1" kern="0" dirty="0">
                <a:solidFill>
                  <a:srgbClr val="0000FF"/>
                </a:solidFill>
                <a:latin typeface="Arial" panose="020B0604020202020204" pitchFamily="34" charset="0"/>
                <a:ea typeface="黑体" pitchFamily="49" charset="-122"/>
                <a:cs typeface="Arial" panose="020B0604020202020204" pitchFamily="34" charset="0"/>
              </a:rPr>
              <a:t>揭示</a:t>
            </a:r>
            <a:r>
              <a:rPr lang="en-US" altLang="zh-CN" b="1" kern="0" dirty="0">
                <a:solidFill>
                  <a:srgbClr val="0000FF"/>
                </a:solidFill>
                <a:effectLst>
                  <a:outerShdw blurRad="38100" dist="38100" dir="2700000" algn="tl">
                    <a:srgbClr val="C0C0C0"/>
                  </a:outerShdw>
                </a:effectLst>
                <a:latin typeface="Arial" panose="020B0604020202020204" pitchFamily="34" charset="0"/>
                <a:ea typeface="黑体" pitchFamily="49" charset="-122"/>
                <a:cs typeface="Arial" panose="020B0604020202020204" pitchFamily="34" charset="0"/>
              </a:rPr>
              <a:t>TRPV1</a:t>
            </a:r>
            <a:r>
              <a:rPr lang="zh-CN" altLang="en-US" b="1" kern="0" dirty="0">
                <a:solidFill>
                  <a:srgbClr val="0000FF"/>
                </a:solidFill>
                <a:effectLst>
                  <a:outerShdw blurRad="38100" dist="38100" dir="2700000" algn="tl">
                    <a:srgbClr val="C0C0C0"/>
                  </a:outerShdw>
                </a:effectLst>
                <a:latin typeface="Arial" panose="020B0604020202020204" pitchFamily="34" charset="0"/>
                <a:ea typeface="黑体" pitchFamily="49" charset="-122"/>
                <a:cs typeface="Arial" panose="020B0604020202020204" pitchFamily="34" charset="0"/>
              </a:rPr>
              <a:t>动态转运对痛觉耐受建立的关键作用</a:t>
            </a:r>
            <a:endParaRPr lang="zh-CN" altLang="en-US" b="1" kern="0" dirty="0">
              <a:solidFill>
                <a:srgbClr val="0000FF"/>
              </a:solidFill>
              <a:latin typeface="Arial" panose="020B0604020202020204" pitchFamily="34" charset="0"/>
              <a:ea typeface="黑体" pitchFamily="49" charset="-122"/>
              <a:cs typeface="Arial" panose="020B0604020202020204" pitchFamily="34" charset="0"/>
            </a:endParaRPr>
          </a:p>
        </p:txBody>
      </p:sp>
      <p:grpSp>
        <p:nvGrpSpPr>
          <p:cNvPr id="22" name="Group 21"/>
          <p:cNvGrpSpPr/>
          <p:nvPr/>
        </p:nvGrpSpPr>
        <p:grpSpPr>
          <a:xfrm>
            <a:off x="-7405" y="28167"/>
            <a:ext cx="12168233" cy="2178290"/>
            <a:chOff x="-4809" y="4619625"/>
            <a:chExt cx="12168233" cy="2178290"/>
          </a:xfrm>
        </p:grpSpPr>
        <p:sp>
          <p:nvSpPr>
            <p:cNvPr id="23" name="Rounded Rectangle 22"/>
            <p:cNvSpPr/>
            <p:nvPr/>
          </p:nvSpPr>
          <p:spPr>
            <a:xfrm>
              <a:off x="41331" y="4619625"/>
              <a:ext cx="12122093" cy="2178290"/>
            </a:xfrm>
            <a:prstGeom prst="roundRect">
              <a:avLst>
                <a:gd name="adj" fmla="val 5434"/>
              </a:avLst>
            </a:prstGeom>
            <a:gradFill>
              <a:gsLst>
                <a:gs pos="100000">
                  <a:schemeClr val="accent2">
                    <a:lumMod val="20000"/>
                    <a:lumOff val="80000"/>
                  </a:schemeClr>
                </a:gs>
                <a:gs pos="84000">
                  <a:schemeClr val="accent1">
                    <a:tint val="23500"/>
                    <a:satMod val="160000"/>
                    <a:alpha val="19000"/>
                  </a:schemeClr>
                </a:gs>
              </a:gsLst>
              <a:lin ang="5400000" scaled="0"/>
            </a:grad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4" name="TextBox 23"/>
            <p:cNvSpPr txBox="1"/>
            <p:nvPr/>
          </p:nvSpPr>
          <p:spPr>
            <a:xfrm>
              <a:off x="-4809" y="4700988"/>
              <a:ext cx="12017584" cy="2015936"/>
            </a:xfrm>
            <a:prstGeom prst="rect">
              <a:avLst/>
            </a:prstGeom>
            <a:noFill/>
          </p:spPr>
          <p:txBody>
            <a:bodyPr wrap="square" rtlCol="0">
              <a:spAutoFit/>
            </a:bodyPr>
            <a:lstStyle/>
            <a:p>
              <a:pPr algn="just">
                <a:lnSpc>
                  <a:spcPct val="125000"/>
                </a:lnSpc>
                <a:spcBef>
                  <a:spcPts val="600"/>
                </a:spcBef>
                <a:buClr>
                  <a:srgbClr val="C00000"/>
                </a:buClr>
                <a:buNone/>
                <a:defRPr/>
              </a:pPr>
              <a:r>
                <a:rPr lang="zh-CN" altLang="en-US" b="1" dirty="0">
                  <a:solidFill>
                    <a:srgbClr val="C00000"/>
                  </a:solidFill>
                  <a:latin typeface="黑体" panose="02010609060101010101" pitchFamily="49" charset="-122"/>
                  <a:ea typeface="黑体" panose="02010609060101010101" pitchFamily="49" charset="-122"/>
                </a:rPr>
                <a:t>  </a:t>
              </a:r>
              <a:r>
                <a:rPr lang="zh-CN" altLang="en-US" sz="2000" b="1" dirty="0">
                  <a:solidFill>
                    <a:srgbClr val="C00000"/>
                  </a:solidFill>
                  <a:latin typeface="黑体" panose="02010609060101010101" pitchFamily="49" charset="-122"/>
                  <a:ea typeface="黑体" panose="02010609060101010101" pitchFamily="49" charset="-122"/>
                </a:rPr>
                <a:t>研究进展</a:t>
              </a:r>
              <a:endParaRPr lang="en-US" altLang="zh-CN" sz="2000" dirty="0">
                <a:latin typeface="黑体" panose="02010609060101010101" pitchFamily="49" charset="-122"/>
                <a:ea typeface="黑体" panose="02010609060101010101" pitchFamily="49" charset="-122"/>
              </a:endParaRPr>
            </a:p>
            <a:p>
              <a:pPr marL="361950" indent="-361950" algn="just">
                <a:lnSpc>
                  <a:spcPct val="125000"/>
                </a:lnSpc>
                <a:spcBef>
                  <a:spcPts val="600"/>
                </a:spcBef>
                <a:buClr>
                  <a:srgbClr val="C00000"/>
                </a:buClr>
                <a:buFont typeface="Wingdings" panose="05000000000000000000" pitchFamily="2" charset="2"/>
                <a:buChar char="q"/>
                <a:tabLst>
                  <a:tab pos="361950" algn="l"/>
                </a:tabLst>
                <a:defRPr/>
              </a:pPr>
              <a:r>
                <a:rPr lang="zh-CN" altLang="en-US" dirty="0">
                  <a:latin typeface="黑体" panose="02010609060101010101" pitchFamily="49" charset="-122"/>
                  <a:ea typeface="黑体" panose="02010609060101010101" pitchFamily="49" charset="-122"/>
                </a:rPr>
                <a:t>在</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PNAS,</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Nat </a:t>
              </a:r>
              <a:r>
                <a:rPr lang="en-US" altLang="zh-CN" i="1" dirty="0" err="1">
                  <a:latin typeface="Times New Roman" panose="02020603050405020304" pitchFamily="18" charset="0"/>
                  <a:ea typeface="黑体" panose="02010609060101010101" pitchFamily="49" charset="-122"/>
                  <a:cs typeface="Times New Roman" panose="02020603050405020304" pitchFamily="18" charset="0"/>
                </a:rPr>
                <a:t>Commun</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 Am J Hum Genet, </a:t>
              </a:r>
              <a:r>
                <a:rPr lang="en-US" altLang="zh-CN" i="1" dirty="0" err="1">
                  <a:latin typeface="Times New Roman" panose="02020603050405020304" pitchFamily="18" charset="0"/>
                  <a:ea typeface="黑体" panose="02010609060101010101" pitchFamily="49" charset="-122"/>
                  <a:cs typeface="Times New Roman" panose="02020603050405020304" pitchFamily="18" charset="0"/>
                </a:rPr>
                <a:t>Plos</a:t>
              </a:r>
              <a:r>
                <a:rPr lang="en-US" altLang="zh-CN" i="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i="1" dirty="0" err="1">
                  <a:latin typeface="Times New Roman" panose="02020603050405020304" pitchFamily="18" charset="0"/>
                  <a:ea typeface="黑体" panose="02010609060101010101" pitchFamily="49" charset="-122"/>
                  <a:cs typeface="Times New Roman" panose="02020603050405020304" pitchFamily="18" charset="0"/>
                </a:rPr>
                <a:t>Biol</a:t>
              </a:r>
              <a:r>
                <a:rPr lang="zh-CN" altLang="en-US" dirty="0">
                  <a:ea typeface="黑体" panose="02010609060101010101" pitchFamily="49" charset="-122"/>
                </a:rPr>
                <a:t>等期刊上发表</a:t>
              </a:r>
              <a:r>
                <a:rPr lang="en-US" altLang="zh-CN" dirty="0">
                  <a:latin typeface="Times New Roman" panose="02020603050405020304" pitchFamily="18" charset="0"/>
                  <a:ea typeface="黑体" panose="02010609060101010101" pitchFamily="49" charset="-122"/>
                </a:rPr>
                <a:t>30</a:t>
              </a:r>
              <a:r>
                <a:rPr lang="zh-CN" altLang="en-US" dirty="0">
                  <a:latin typeface="Times New Roman" panose="02020603050405020304" pitchFamily="18" charset="0"/>
                  <a:ea typeface="黑体" panose="02010609060101010101" pitchFamily="49" charset="-122"/>
                </a:rPr>
                <a:t>篇</a:t>
              </a:r>
              <a:r>
                <a:rPr lang="en-US" altLang="zh-CN" dirty="0">
                  <a:latin typeface="Times New Roman" panose="02020603050405020304" pitchFamily="18" charset="0"/>
                  <a:ea typeface="黑体" panose="02010609060101010101" pitchFamily="49" charset="-122"/>
                </a:rPr>
                <a:t>SCI</a:t>
              </a:r>
              <a:r>
                <a:rPr lang="zh-CN" altLang="en-US" dirty="0">
                  <a:latin typeface="Times New Roman" panose="02020603050405020304" pitchFamily="18" charset="0"/>
                  <a:ea typeface="黑体" panose="02010609060101010101" pitchFamily="49" charset="-122"/>
                </a:rPr>
                <a:t>论文，被引用</a:t>
              </a:r>
              <a:r>
                <a:rPr lang="en-US" altLang="zh-CN" dirty="0">
                  <a:latin typeface="Times New Roman" panose="02020603050405020304" pitchFamily="18" charset="0"/>
                  <a:ea typeface="黑体" panose="02010609060101010101" pitchFamily="49" charset="-122"/>
                </a:rPr>
                <a:t>1020</a:t>
              </a:r>
              <a:r>
                <a:rPr lang="zh-CN" altLang="en-US" dirty="0">
                  <a:latin typeface="Times New Roman" panose="02020603050405020304" pitchFamily="18" charset="0"/>
                  <a:ea typeface="黑体" panose="02010609060101010101" pitchFamily="49" charset="-122"/>
                </a:rPr>
                <a:t>余次，部分成果还被</a:t>
              </a:r>
              <a:r>
                <a:rPr lang="en-US" altLang="zh-CN" i="1" dirty="0">
                  <a:latin typeface="Times New Roman" panose="02020603050405020304" pitchFamily="18" charset="0"/>
                  <a:ea typeface="黑体" panose="02010609060101010101" pitchFamily="49" charset="-122"/>
                </a:rPr>
                <a:t>PNAS, Am. J. Hum. Genet., </a:t>
              </a:r>
              <a:r>
                <a:rPr lang="en-US" altLang="zh-CN" i="1" dirty="0" err="1">
                  <a:latin typeface="Times New Roman" panose="02020603050405020304" pitchFamily="18" charset="0"/>
                  <a:ea typeface="黑体" panose="02010609060101010101" pitchFamily="49" charset="-122"/>
                </a:rPr>
                <a:t>Plos</a:t>
              </a:r>
              <a:r>
                <a:rPr lang="en-US" altLang="zh-CN" i="1" dirty="0">
                  <a:latin typeface="Times New Roman" panose="02020603050405020304" pitchFamily="18" charset="0"/>
                  <a:ea typeface="黑体" panose="02010609060101010101" pitchFamily="49" charset="-122"/>
                </a:rPr>
                <a:t> Biol. </a:t>
              </a:r>
              <a:r>
                <a:rPr lang="zh-CN" altLang="en-US" dirty="0">
                  <a:latin typeface="Times New Roman" panose="02020603050405020304" pitchFamily="18" charset="0"/>
                  <a:ea typeface="黑体" panose="02010609060101010101" pitchFamily="49" charset="-122"/>
                </a:rPr>
                <a:t>以及</a:t>
              </a:r>
              <a:r>
                <a:rPr lang="en-US" altLang="zh-CN" dirty="0">
                  <a:latin typeface="Times New Roman" panose="02020603050405020304" pitchFamily="18" charset="0"/>
                  <a:ea typeface="黑体" panose="02010609060101010101" pitchFamily="49" charset="-122"/>
                </a:rPr>
                <a:t>Faculty of 1000</a:t>
              </a:r>
              <a:r>
                <a:rPr lang="zh-CN" altLang="en-US" dirty="0">
                  <a:latin typeface="Times New Roman" panose="02020603050405020304" pitchFamily="18" charset="0"/>
                  <a:ea typeface="黑体" panose="02010609060101010101" pitchFamily="49" charset="-122"/>
                </a:rPr>
                <a:t>等作为热点论文推荐。</a:t>
              </a:r>
              <a:endParaRPr lang="en-US" altLang="zh-CN" dirty="0">
                <a:latin typeface="Times New Roman" panose="02020603050405020304" pitchFamily="18" charset="0"/>
                <a:ea typeface="黑体" panose="02010609060101010101" pitchFamily="49" charset="-122"/>
              </a:endParaRPr>
            </a:p>
            <a:p>
              <a:pPr marL="361950" indent="-361950" algn="just">
                <a:lnSpc>
                  <a:spcPct val="125000"/>
                </a:lnSpc>
                <a:spcBef>
                  <a:spcPts val="600"/>
                </a:spcBef>
                <a:buClr>
                  <a:srgbClr val="C00000"/>
                </a:buClr>
                <a:buFont typeface="Wingdings" panose="05000000000000000000" pitchFamily="2" charset="2"/>
                <a:buChar char="q"/>
                <a:tabLst>
                  <a:tab pos="361950" algn="l"/>
                </a:tabLst>
                <a:defRPr/>
              </a:pPr>
              <a:r>
                <a:rPr lang="zh-CN" altLang="en-US" dirty="0">
                  <a:latin typeface="Times New Roman" panose="02020603050405020304" pitchFamily="18" charset="0"/>
                  <a:ea typeface="黑体" panose="02010609060101010101" pitchFamily="49" charset="-122"/>
                </a:rPr>
                <a:t>目前主持或参与国家自然科学基金委的</a:t>
              </a:r>
              <a:r>
                <a:rPr lang="zh-CN" altLang="en-US" dirty="0">
                  <a:solidFill>
                    <a:srgbClr val="FF0000"/>
                  </a:solidFill>
                  <a:latin typeface="Times New Roman" panose="02020603050405020304" pitchFamily="18" charset="0"/>
                  <a:ea typeface="黑体" panose="02010609060101010101" pitchFamily="49" charset="-122"/>
                </a:rPr>
                <a:t>面上项目</a:t>
              </a:r>
              <a:r>
                <a:rPr lang="en-US" altLang="zh-CN" dirty="0">
                  <a:solidFill>
                    <a:srgbClr val="FF0000"/>
                  </a:solidFill>
                  <a:latin typeface="Times New Roman" panose="02020603050405020304" pitchFamily="18" charset="0"/>
                  <a:ea typeface="黑体" panose="02010609060101010101" pitchFamily="49" charset="-122"/>
                </a:rPr>
                <a:t>(2017, 2019)</a:t>
              </a:r>
              <a:r>
                <a:rPr lang="zh-CN" altLang="en-US" dirty="0">
                  <a:latin typeface="Times New Roman" panose="02020603050405020304" pitchFamily="18" charset="0"/>
                  <a:ea typeface="黑体" panose="02010609060101010101" pitchFamily="49" charset="-122"/>
                </a:rPr>
                <a:t>、</a:t>
              </a:r>
              <a:r>
                <a:rPr lang="zh-CN" altLang="en-US" dirty="0">
                  <a:solidFill>
                    <a:srgbClr val="FF0000"/>
                  </a:solidFill>
                  <a:latin typeface="Times New Roman" panose="02020603050405020304" pitchFamily="18" charset="0"/>
                  <a:ea typeface="黑体" panose="02010609060101010101" pitchFamily="49" charset="-122"/>
                </a:rPr>
                <a:t>重点项目</a:t>
              </a:r>
              <a:r>
                <a:rPr lang="en-US" altLang="zh-CN" dirty="0">
                  <a:solidFill>
                    <a:srgbClr val="FF0000"/>
                  </a:solidFill>
                  <a:latin typeface="Times New Roman" panose="02020603050405020304" pitchFamily="18" charset="0"/>
                  <a:ea typeface="黑体" panose="02010609060101010101" pitchFamily="49" charset="-122"/>
                </a:rPr>
                <a:t>(2019)</a:t>
              </a:r>
              <a:r>
                <a:rPr lang="zh-CN" altLang="en-US" dirty="0">
                  <a:latin typeface="Times New Roman" panose="02020603050405020304" pitchFamily="18" charset="0"/>
                  <a:ea typeface="黑体" panose="02010609060101010101" pitchFamily="49" charset="-122"/>
                </a:rPr>
                <a:t>、</a:t>
              </a:r>
              <a:r>
                <a:rPr lang="zh-CN" altLang="en-US" dirty="0">
                  <a:solidFill>
                    <a:srgbClr val="FF0000"/>
                  </a:solidFill>
                  <a:latin typeface="Times New Roman" panose="02020603050405020304" pitchFamily="18" charset="0"/>
                  <a:ea typeface="黑体" panose="02010609060101010101" pitchFamily="49" charset="-122"/>
                </a:rPr>
                <a:t>海外及港澳学者合作研究基金延续项目</a:t>
              </a:r>
              <a:r>
                <a:rPr lang="en-US" altLang="zh-CN" dirty="0">
                  <a:solidFill>
                    <a:srgbClr val="FF0000"/>
                  </a:solidFill>
                  <a:latin typeface="Times New Roman" panose="02020603050405020304" pitchFamily="18" charset="0"/>
                  <a:ea typeface="黑体" panose="02010609060101010101" pitchFamily="49" charset="-122"/>
                </a:rPr>
                <a:t>(2020)</a:t>
              </a:r>
              <a:r>
                <a:rPr lang="zh-CN" altLang="en-US" dirty="0">
                  <a:latin typeface="Times New Roman" panose="02020603050405020304" pitchFamily="18" charset="0"/>
                  <a:ea typeface="黑体" panose="02010609060101010101" pitchFamily="49" charset="-122"/>
                </a:rPr>
                <a:t>和</a:t>
              </a:r>
              <a:r>
                <a:rPr lang="zh-CN" altLang="en-US" dirty="0">
                  <a:solidFill>
                    <a:srgbClr val="FF0000"/>
                  </a:solidFill>
                  <a:latin typeface="Times New Roman" panose="02020603050405020304" pitchFamily="18" charset="0"/>
                  <a:ea typeface="黑体" panose="02010609060101010101" pitchFamily="49" charset="-122"/>
                </a:rPr>
                <a:t>湖北省自然科学基金</a:t>
              </a:r>
              <a:r>
                <a:rPr lang="en-US" altLang="zh-CN" dirty="0">
                  <a:solidFill>
                    <a:srgbClr val="FF0000"/>
                  </a:solidFill>
                  <a:latin typeface="Times New Roman" panose="02020603050405020304" pitchFamily="18" charset="0"/>
                  <a:ea typeface="黑体" panose="02010609060101010101" pitchFamily="49" charset="-122"/>
                </a:rPr>
                <a:t>(2017, 2018)</a:t>
              </a:r>
              <a:r>
                <a:rPr lang="zh-CN" altLang="en-US" dirty="0">
                  <a:latin typeface="Times New Roman" panose="02020603050405020304" pitchFamily="18" charset="0"/>
                  <a:ea typeface="黑体" panose="02010609060101010101" pitchFamily="49" charset="-122"/>
                </a:rPr>
                <a:t>等在研科研项目多项。</a:t>
              </a:r>
              <a:endParaRPr lang="zh-CN" altLang="en-US" dirty="0"/>
            </a:p>
          </p:txBody>
        </p:sp>
      </p:grpSp>
      <p:pic>
        <p:nvPicPr>
          <p:cNvPr id="26" name="Picture 1"/>
          <p:cNvPicPr>
            <a:picLocks noChangeAspect="1"/>
          </p:cNvPicPr>
          <p:nvPr/>
        </p:nvPicPr>
        <p:blipFill>
          <a:blip r:embed="rId9" cstate="print">
            <a:extLst>
              <a:ext uri="{28A0092B-C50C-407E-A947-70E740481C1C}">
                <a14:useLocalDpi xmlns:a14="http://schemas.microsoft.com/office/drawing/2010/main" val="0"/>
              </a:ext>
            </a:extLst>
          </a:blip>
          <a:srcRect l="23801" t="33200" r="1964" b="4851"/>
          <a:stretch>
            <a:fillRect/>
          </a:stretch>
        </p:blipFill>
        <p:spPr bwMode="auto">
          <a:xfrm>
            <a:off x="4465259" y="3659219"/>
            <a:ext cx="2724530" cy="17050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783650" y="3104975"/>
            <a:ext cx="2316634" cy="59029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eaLnBrk="1" hangingPunct="1">
              <a:lnSpc>
                <a:spcPct val="125000"/>
              </a:lnSpc>
              <a:defRPr/>
            </a:pPr>
            <a:r>
              <a:rPr lang="zh-CN" altLang="en-US" sz="2800" spc="300" dirty="0">
                <a:solidFill>
                  <a:srgbClr val="FF0000"/>
                </a:solidFill>
                <a:effectLst>
                  <a:outerShdw blurRad="38100" dist="38100" dir="2700000" algn="tl">
                    <a:srgbClr val="000000">
                      <a:alpha val="43137"/>
                    </a:srgbClr>
                  </a:outerShdw>
                </a:effectLst>
                <a:latin typeface="华文彩云" pitchFamily="2" charset="-122"/>
                <a:ea typeface="华文彩云" pitchFamily="2" charset="-122"/>
              </a:rPr>
              <a:t>欢迎加入</a:t>
            </a:r>
            <a:endParaRPr lang="en-US" altLang="zh-CN" sz="2800" spc="300" dirty="0">
              <a:solidFill>
                <a:srgbClr val="FF0000"/>
              </a:solidFill>
              <a:effectLst>
                <a:outerShdw blurRad="38100" dist="38100" dir="2700000" algn="tl">
                  <a:srgbClr val="000000">
                    <a:alpha val="43137"/>
                  </a:srgbClr>
                </a:outerShdw>
              </a:effectLst>
              <a:latin typeface="华文彩云" pitchFamily="2" charset="-122"/>
              <a:ea typeface="华文彩云" pitchFamily="2" charset="-122"/>
            </a:endParaRPr>
          </a:p>
        </p:txBody>
      </p:sp>
      <p:sp>
        <p:nvSpPr>
          <p:cNvPr id="28" name="Title 1"/>
          <p:cNvSpPr txBox="1">
            <a:spLocks/>
          </p:cNvSpPr>
          <p:nvPr/>
        </p:nvSpPr>
        <p:spPr>
          <a:xfrm>
            <a:off x="3271714" y="-105067"/>
            <a:ext cx="5713749" cy="581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dist" defTabSz="914400" rtl="0" eaLnBrk="1" fontAlgn="auto" latinLnBrk="0" hangingPunct="1">
              <a:lnSpc>
                <a:spcPct val="150000"/>
              </a:lnSpc>
              <a:spcBef>
                <a:spcPct val="0"/>
              </a:spcBef>
              <a:spcAft>
                <a:spcPts val="0"/>
              </a:spcAft>
              <a:buClrTx/>
              <a:buSzTx/>
              <a:buFontTx/>
              <a:buNone/>
              <a:tabLst/>
              <a:defRPr/>
            </a:pPr>
            <a:r>
              <a:rPr kumimoji="0" lang="zh-CN" altLang="en-US" sz="2500" b="0" i="0" u="none" strike="noStrike" kern="1200" cap="none" spc="0" normalizeH="0" baseline="0" noProof="0" dirty="0">
                <a:ln>
                  <a:noFill/>
                </a:ln>
                <a:solidFill>
                  <a:schemeClr val="bg1">
                    <a:lumMod val="50000"/>
                  </a:schemeClr>
                </a:solidFill>
                <a:effectLst/>
                <a:uLnTx/>
                <a:uFillTx/>
                <a:latin typeface="华文彩云" panose="02010800040101010101" pitchFamily="2" charset="-122"/>
                <a:ea typeface="华文彩云" panose="02010800040101010101" pitchFamily="2" charset="-122"/>
              </a:rPr>
              <a:t>离子通道的生理与生物物理学研究</a:t>
            </a:r>
            <a:endParaRPr kumimoji="0" lang="zh-CN" altLang="en-US" sz="2500" b="0" i="0" u="none" strike="noStrike" kern="1200" cap="none" spc="0" normalizeH="0" baseline="0" noProof="0" dirty="0">
              <a:ln>
                <a:noFill/>
              </a:ln>
              <a:solidFill>
                <a:schemeClr val="bg1">
                  <a:lumMod val="50000"/>
                </a:schemeClr>
              </a:solidFill>
              <a:effectLst/>
              <a:uLnTx/>
              <a:uFillTx/>
              <a:latin typeface="华文彩云" panose="02010800040101010101" pitchFamily="2" charset="-122"/>
              <a:ea typeface="华文彩云" panose="02010800040101010101" pitchFamily="2" charset="-122"/>
              <a:cs typeface="Arial" panose="020B0604020202020204" pitchFamily="34" charset="0"/>
            </a:endParaRPr>
          </a:p>
        </p:txBody>
      </p:sp>
    </p:spTree>
    <p:extLst>
      <p:ext uri="{BB962C8B-B14F-4D97-AF65-F5344CB8AC3E}">
        <p14:creationId xmlns:p14="http://schemas.microsoft.com/office/powerpoint/2010/main" val="1272016802"/>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第三节</a:t>
            </a:r>
          </a:p>
        </p:txBody>
      </p:sp>
      <p:sp>
        <p:nvSpPr>
          <p:cNvPr id="5" name="TextBox 23"/>
          <p:cNvSpPr txBox="1"/>
          <p:nvPr/>
        </p:nvSpPr>
        <p:spPr>
          <a:xfrm>
            <a:off x="5121256" y="2436284"/>
            <a:ext cx="226857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胞吞作用的类型</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 name="TextBox 24"/>
          <p:cNvSpPr txBox="1"/>
          <p:nvPr/>
        </p:nvSpPr>
        <p:spPr>
          <a:xfrm>
            <a:off x="5121256" y="3215337"/>
            <a:ext cx="3294492"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胞吞作用与细胞信号转导</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7" name="TextBox 25"/>
          <p:cNvSpPr txBox="1"/>
          <p:nvPr/>
        </p:nvSpPr>
        <p:spPr>
          <a:xfrm>
            <a:off x="5121256" y="3994390"/>
            <a:ext cx="149912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胞吐作用</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胞吞作用与胞吐作用</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13482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EBA26521-6956-4EDA-B412-07DC40237F0E}"/>
              </a:ext>
            </a:extLst>
          </p:cNvPr>
          <p:cNvSpPr>
            <a:spLocks noGrp="1"/>
          </p:cNvSpPr>
          <p:nvPr>
            <p:ph type="title"/>
          </p:nvPr>
        </p:nvSpPr>
        <p:spPr/>
        <p:txBody>
          <a:bodyPr>
            <a:normAutofit/>
          </a:bodyPr>
          <a:lstStyle/>
          <a:p>
            <a:r>
              <a:rPr lang="zh-CN" altLang="en-US" dirty="0"/>
              <a:t>胞吞作用（</a:t>
            </a:r>
            <a:r>
              <a:rPr lang="en-US" altLang="zh-CN" dirty="0"/>
              <a:t>endocytosis</a:t>
            </a:r>
            <a:r>
              <a:rPr lang="zh-CN" altLang="en-US" dirty="0"/>
              <a:t>）和胞吐作用（</a:t>
            </a:r>
            <a:r>
              <a:rPr lang="en-US" altLang="zh-CN" dirty="0"/>
              <a:t>exocytosis</a:t>
            </a:r>
            <a:r>
              <a:rPr lang="zh-CN" altLang="en-US" dirty="0"/>
              <a:t>）</a:t>
            </a:r>
          </a:p>
        </p:txBody>
      </p:sp>
      <p:sp>
        <p:nvSpPr>
          <p:cNvPr id="53251" name="内容占位符 2">
            <a:extLst>
              <a:ext uri="{FF2B5EF4-FFF2-40B4-BE49-F238E27FC236}">
                <a16:creationId xmlns:a16="http://schemas.microsoft.com/office/drawing/2014/main" id="{C14C4A53-9E17-4B8A-BAF6-F68B0FF56106}"/>
              </a:ext>
            </a:extLst>
          </p:cNvPr>
          <p:cNvSpPr>
            <a:spLocks noGrp="1"/>
          </p:cNvSpPr>
          <p:nvPr>
            <p:ph idx="1"/>
          </p:nvPr>
        </p:nvSpPr>
        <p:spPr/>
        <p:txBody>
          <a:bodyPr>
            <a:normAutofit/>
          </a:bodyPr>
          <a:lstStyle/>
          <a:p>
            <a:pPr>
              <a:lnSpc>
                <a:spcPts val="3400"/>
              </a:lnSpc>
              <a:spcAft>
                <a:spcPts val="600"/>
              </a:spcAft>
            </a:pPr>
            <a:r>
              <a:rPr lang="zh-CN" altLang="en-US" sz="2000" dirty="0"/>
              <a:t>真核细胞通过胞吞作用和胞吐作用完成大分子与颗粒性物质的跨膜运输，如蛋白质、多核苷酸、多糖等</a:t>
            </a:r>
            <a:endParaRPr lang="en-US" altLang="zh-CN" sz="2000" dirty="0"/>
          </a:p>
          <a:p>
            <a:pPr>
              <a:lnSpc>
                <a:spcPts val="3400"/>
              </a:lnSpc>
              <a:spcAft>
                <a:spcPts val="600"/>
              </a:spcAft>
            </a:pPr>
            <a:r>
              <a:rPr lang="zh-CN" altLang="en-US" sz="2000" dirty="0"/>
              <a:t>物质包裹在脂双层膜包被的囊泡中，因此又称</a:t>
            </a:r>
            <a:r>
              <a:rPr lang="zh-CN" altLang="en-US" sz="2000" b="1" dirty="0">
                <a:solidFill>
                  <a:srgbClr val="0033CC"/>
                </a:solidFill>
              </a:rPr>
              <a:t>膜泡运输；批量运输（</a:t>
            </a:r>
            <a:r>
              <a:rPr lang="en-US" altLang="zh-CN" sz="2000" b="1" dirty="0">
                <a:solidFill>
                  <a:srgbClr val="0033CC"/>
                </a:solidFill>
              </a:rPr>
              <a:t>bulk transport</a:t>
            </a:r>
            <a:r>
              <a:rPr lang="zh-CN" altLang="en-US" sz="2000" b="1" dirty="0">
                <a:solidFill>
                  <a:srgbClr val="0033CC"/>
                </a:solidFill>
              </a:rPr>
              <a:t>）</a:t>
            </a:r>
          </a:p>
        </p:txBody>
      </p:sp>
      <p:pic>
        <p:nvPicPr>
          <p:cNvPr id="53252" name="Picture 2" descr="figure 13-01">
            <a:extLst>
              <a:ext uri="{FF2B5EF4-FFF2-40B4-BE49-F238E27FC236}">
                <a16:creationId xmlns:a16="http://schemas.microsoft.com/office/drawing/2014/main" id="{6E00BF6E-486B-4C31-BD39-B0EC8012070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07428" y="3154454"/>
            <a:ext cx="5577145"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3" name="Text Box 3">
            <a:extLst>
              <a:ext uri="{FF2B5EF4-FFF2-40B4-BE49-F238E27FC236}">
                <a16:creationId xmlns:a16="http://schemas.microsoft.com/office/drawing/2014/main" id="{5A0ED4BB-A586-473D-A7B2-3F88B0B3E051}"/>
              </a:ext>
            </a:extLst>
          </p:cNvPr>
          <p:cNvSpPr txBox="1">
            <a:spLocks noChangeArrowheads="1"/>
          </p:cNvSpPr>
          <p:nvPr/>
        </p:nvSpPr>
        <p:spPr bwMode="auto">
          <a:xfrm>
            <a:off x="2819400" y="659765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100">
                <a:ea typeface="宋体" panose="02010600030101010101" pitchFamily="2" charset="-122"/>
              </a:rPr>
              <a:t>Figure 13-1 </a:t>
            </a:r>
            <a:r>
              <a:rPr lang="en-US" altLang="zh-CN" sz="1100" i="1">
                <a:ea typeface="宋体" panose="02010600030101010101" pitchFamily="2" charset="-122"/>
              </a:rPr>
              <a:t> Molecular Biology of the Cell</a:t>
            </a:r>
            <a:r>
              <a:rPr lang="en-US" altLang="zh-CN" sz="1100">
                <a:ea typeface="宋体" panose="02010600030101010101" pitchFamily="2" charset="-122"/>
              </a:rPr>
              <a:t> (© Garland Science 2008)</a:t>
            </a:r>
          </a:p>
        </p:txBody>
      </p:sp>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B43DFAC2-267E-4B58-9969-39AA8718216A}"/>
              </a:ext>
            </a:extLst>
          </p:cNvPr>
          <p:cNvSpPr>
            <a:spLocks noGrp="1"/>
          </p:cNvSpPr>
          <p:nvPr>
            <p:ph type="title"/>
          </p:nvPr>
        </p:nvSpPr>
        <p:spPr/>
        <p:txBody>
          <a:bodyPr/>
          <a:lstStyle/>
          <a:p>
            <a:pPr algn="l" eaLnBrk="1" hangingPunct="1"/>
            <a:r>
              <a:rPr lang="zh-CN" altLang="en-US" dirty="0"/>
              <a:t>一、胞吞作用的类型</a:t>
            </a:r>
          </a:p>
        </p:txBody>
      </p:sp>
      <p:sp>
        <p:nvSpPr>
          <p:cNvPr id="70659" name="内容占位符 2">
            <a:extLst>
              <a:ext uri="{FF2B5EF4-FFF2-40B4-BE49-F238E27FC236}">
                <a16:creationId xmlns:a16="http://schemas.microsoft.com/office/drawing/2014/main" id="{A25F2DF0-4329-48A5-B726-64FD0520B8BA}"/>
              </a:ext>
            </a:extLst>
          </p:cNvPr>
          <p:cNvSpPr>
            <a:spLocks noGrp="1"/>
          </p:cNvSpPr>
          <p:nvPr>
            <p:ph idx="1"/>
          </p:nvPr>
        </p:nvSpPr>
        <p:spPr/>
        <p:txBody>
          <a:bodyPr>
            <a:normAutofit/>
          </a:bodyPr>
          <a:lstStyle/>
          <a:p>
            <a:pPr>
              <a:lnSpc>
                <a:spcPts val="3600"/>
              </a:lnSpc>
              <a:spcAft>
                <a:spcPts val="600"/>
              </a:spcAft>
            </a:pPr>
            <a:r>
              <a:rPr lang="zh-CN" altLang="en-US" sz="2000" dirty="0"/>
              <a:t>胞吞作用可分为</a:t>
            </a:r>
            <a:r>
              <a:rPr lang="zh-CN" altLang="en-US" sz="2000" b="1" dirty="0">
                <a:solidFill>
                  <a:srgbClr val="0033CC"/>
                </a:solidFill>
              </a:rPr>
              <a:t>吞噬作用（</a:t>
            </a:r>
            <a:r>
              <a:rPr lang="en-US" altLang="zh-CN" sz="2000" b="1" dirty="0">
                <a:solidFill>
                  <a:srgbClr val="0033CC"/>
                </a:solidFill>
              </a:rPr>
              <a:t>phagocytosis</a:t>
            </a:r>
            <a:r>
              <a:rPr lang="zh-CN" altLang="en-US" sz="2000" b="1" dirty="0">
                <a:solidFill>
                  <a:srgbClr val="0033CC"/>
                </a:solidFill>
              </a:rPr>
              <a:t>）</a:t>
            </a:r>
            <a:r>
              <a:rPr lang="zh-CN" altLang="en-US" sz="2000" dirty="0"/>
              <a:t>和</a:t>
            </a:r>
            <a:r>
              <a:rPr lang="zh-CN" altLang="en-US" sz="2000" b="1" dirty="0">
                <a:solidFill>
                  <a:srgbClr val="0033CC"/>
                </a:solidFill>
              </a:rPr>
              <a:t>胞饮作用（</a:t>
            </a:r>
            <a:r>
              <a:rPr lang="en-US" altLang="zh-CN" sz="2000" b="1" dirty="0">
                <a:solidFill>
                  <a:srgbClr val="0033CC"/>
                </a:solidFill>
              </a:rPr>
              <a:t>pinocytosis</a:t>
            </a:r>
            <a:r>
              <a:rPr lang="zh-CN" altLang="en-US" sz="2000" b="1" dirty="0">
                <a:solidFill>
                  <a:srgbClr val="0033CC"/>
                </a:solidFill>
              </a:rPr>
              <a:t>）</a:t>
            </a:r>
            <a:endParaRPr lang="en-US" altLang="zh-CN" sz="2000" b="1" dirty="0">
              <a:solidFill>
                <a:srgbClr val="0033CC"/>
              </a:solidFill>
            </a:endParaRPr>
          </a:p>
          <a:p>
            <a:pPr>
              <a:lnSpc>
                <a:spcPts val="3600"/>
              </a:lnSpc>
              <a:spcAft>
                <a:spcPts val="600"/>
              </a:spcAft>
            </a:pPr>
            <a:r>
              <a:rPr lang="zh-CN" altLang="en-US" sz="2000" dirty="0"/>
              <a:t>胞饮作用可以分为</a:t>
            </a:r>
            <a:r>
              <a:rPr lang="zh-CN" altLang="en-US" sz="2000" b="1" dirty="0">
                <a:solidFill>
                  <a:srgbClr val="0033CC"/>
                </a:solidFill>
              </a:rPr>
              <a:t>网格蛋白依赖的胞吞作用</a:t>
            </a:r>
            <a:r>
              <a:rPr lang="zh-CN" altLang="en-US" sz="2000" dirty="0">
                <a:solidFill>
                  <a:srgbClr val="0033CC"/>
                </a:solidFill>
              </a:rPr>
              <a:t>、</a:t>
            </a:r>
            <a:r>
              <a:rPr lang="zh-CN" altLang="en-US" sz="2000" b="1" dirty="0">
                <a:solidFill>
                  <a:srgbClr val="0033CC"/>
                </a:solidFill>
              </a:rPr>
              <a:t>胞膜窖依赖的胞吞作用</a:t>
            </a:r>
            <a:r>
              <a:rPr lang="zh-CN" altLang="en-US" sz="2000" dirty="0">
                <a:solidFill>
                  <a:srgbClr val="0033CC"/>
                </a:solidFill>
              </a:rPr>
              <a:t>、</a:t>
            </a:r>
            <a:r>
              <a:rPr lang="zh-CN" altLang="en-US" sz="2000" b="1" dirty="0">
                <a:solidFill>
                  <a:srgbClr val="0033CC"/>
                </a:solidFill>
              </a:rPr>
              <a:t>大型胞饮作用</a:t>
            </a:r>
            <a:r>
              <a:rPr lang="zh-CN" altLang="en-US" sz="2000" dirty="0">
                <a:solidFill>
                  <a:srgbClr val="0033CC"/>
                </a:solidFill>
              </a:rPr>
              <a:t>及</a:t>
            </a:r>
            <a:r>
              <a:rPr lang="zh-CN" altLang="en-US" sz="2000" b="1" dirty="0">
                <a:solidFill>
                  <a:srgbClr val="0033CC"/>
                </a:solidFill>
              </a:rPr>
              <a:t>非网格蛋白</a:t>
            </a:r>
            <a:r>
              <a:rPr lang="en-US" altLang="zh-CN" sz="2000" b="1" dirty="0">
                <a:solidFill>
                  <a:srgbClr val="0033CC"/>
                </a:solidFill>
              </a:rPr>
              <a:t>/ </a:t>
            </a:r>
            <a:r>
              <a:rPr lang="zh-CN" altLang="en-US" sz="2000" b="1" dirty="0">
                <a:solidFill>
                  <a:srgbClr val="0033CC"/>
                </a:solidFill>
              </a:rPr>
              <a:t>胞膜窖依赖的胞吞作用</a:t>
            </a:r>
          </a:p>
        </p:txBody>
      </p:sp>
      <p:sp>
        <p:nvSpPr>
          <p:cNvPr id="2" name="矩形 1">
            <a:extLst>
              <a:ext uri="{FF2B5EF4-FFF2-40B4-BE49-F238E27FC236}">
                <a16:creationId xmlns:a16="http://schemas.microsoft.com/office/drawing/2014/main" id="{D891B552-FBBC-4415-932E-F859E274039B}"/>
              </a:ext>
            </a:extLst>
          </p:cNvPr>
          <p:cNvSpPr/>
          <p:nvPr/>
        </p:nvSpPr>
        <p:spPr>
          <a:xfrm>
            <a:off x="5077228" y="6519956"/>
            <a:ext cx="2557110" cy="377667"/>
          </a:xfrm>
          <a:prstGeom prst="rect">
            <a:avLst/>
          </a:prstGeom>
        </p:spPr>
        <p:txBody>
          <a:bodyPr wrap="none">
            <a:spAutoFit/>
          </a:bodyPr>
          <a:lstStyle/>
          <a:p>
            <a:pPr algn="ctr">
              <a:lnSpc>
                <a:spcPts val="2400"/>
              </a:lnSpc>
            </a:pPr>
            <a:r>
              <a:rPr lang="zh-CN" altLang="en-US" b="1" dirty="0">
                <a:solidFill>
                  <a:srgbClr val="0033CC"/>
                </a:solidFill>
                <a:latin typeface="Arial" panose="020B0604020202020204" pitchFamily="34" charset="0"/>
                <a:ea typeface="微软雅黑" panose="020B0503020204020204" pitchFamily="34" charset="-122"/>
              </a:rPr>
              <a:t>图</a:t>
            </a:r>
            <a:r>
              <a:rPr lang="en-US" altLang="zh-CN" b="1" dirty="0">
                <a:solidFill>
                  <a:srgbClr val="0033CC"/>
                </a:solidFill>
                <a:latin typeface="Arial" panose="020B0604020202020204" pitchFamily="34" charset="0"/>
                <a:ea typeface="微软雅黑" panose="020B0503020204020204" pitchFamily="34" charset="-122"/>
              </a:rPr>
              <a:t>4-14 </a:t>
            </a:r>
            <a:r>
              <a:rPr lang="zh-CN" altLang="en-US" b="1" dirty="0">
                <a:solidFill>
                  <a:srgbClr val="0033CC"/>
                </a:solidFill>
                <a:latin typeface="Arial" panose="020B0604020202020204" pitchFamily="34" charset="0"/>
                <a:ea typeface="微软雅黑" panose="020B0503020204020204" pitchFamily="34" charset="-122"/>
              </a:rPr>
              <a:t>胞吞作用的类型</a:t>
            </a:r>
          </a:p>
        </p:txBody>
      </p:sp>
      <p:pic>
        <p:nvPicPr>
          <p:cNvPr id="6" name="图片 5" descr="4-14">
            <a:extLst>
              <a:ext uri="{FF2B5EF4-FFF2-40B4-BE49-F238E27FC236}">
                <a16:creationId xmlns:a16="http://schemas.microsoft.com/office/drawing/2014/main" id="{7490B890-0112-424B-A04A-01B3BAB24460}"/>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749991" y="2929137"/>
            <a:ext cx="8692019" cy="3600000"/>
          </a:xfrm>
          <a:prstGeom prst="rect">
            <a:avLst/>
          </a:prstGeom>
        </p:spPr>
      </p:pic>
    </p:spTree>
    <p:extLst>
      <p:ext uri="{BB962C8B-B14F-4D97-AF65-F5344CB8AC3E}">
        <p14:creationId xmlns:p14="http://schemas.microsoft.com/office/powerpoint/2010/main" val="3555117491"/>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75DEBC7B-4AE8-44DD-9CA1-F77CEB363F5C}"/>
              </a:ext>
            </a:extLst>
          </p:cNvPr>
          <p:cNvSpPr>
            <a:spLocks noGrp="1"/>
          </p:cNvSpPr>
          <p:nvPr>
            <p:ph type="title"/>
          </p:nvPr>
        </p:nvSpPr>
        <p:spPr/>
        <p:txBody>
          <a:bodyPr/>
          <a:lstStyle/>
          <a:p>
            <a:r>
              <a:rPr lang="zh-CN" altLang="en-US" dirty="0"/>
              <a:t>一、膜转运蛋白（</a:t>
            </a:r>
            <a:r>
              <a:rPr lang="en-US" altLang="zh-CN" dirty="0"/>
              <a:t>membrane transport protein</a:t>
            </a:r>
            <a:r>
              <a:rPr lang="zh-CN" altLang="en-US" dirty="0"/>
              <a:t>）</a:t>
            </a:r>
          </a:p>
        </p:txBody>
      </p:sp>
      <p:sp>
        <p:nvSpPr>
          <p:cNvPr id="9219" name="内容占位符 2">
            <a:extLst>
              <a:ext uri="{FF2B5EF4-FFF2-40B4-BE49-F238E27FC236}">
                <a16:creationId xmlns:a16="http://schemas.microsoft.com/office/drawing/2014/main" id="{F2E25B7C-FA4E-4466-BEA8-E85E39BF94F9}"/>
              </a:ext>
            </a:extLst>
          </p:cNvPr>
          <p:cNvSpPr>
            <a:spLocks noGrp="1"/>
          </p:cNvSpPr>
          <p:nvPr>
            <p:ph idx="1"/>
          </p:nvPr>
        </p:nvSpPr>
        <p:spPr>
          <a:xfrm>
            <a:off x="824366" y="1219200"/>
            <a:ext cx="5507421" cy="5435604"/>
          </a:xfrm>
        </p:spPr>
        <p:txBody>
          <a:bodyPr>
            <a:normAutofit/>
          </a:bodyPr>
          <a:lstStyle/>
          <a:p>
            <a:pPr eaLnBrk="1" hangingPunct="1">
              <a:lnSpc>
                <a:spcPct val="150000"/>
              </a:lnSpc>
            </a:pPr>
            <a:r>
              <a:rPr lang="zh-CN" altLang="en-US" sz="2000" b="1" dirty="0">
                <a:solidFill>
                  <a:srgbClr val="0033CC"/>
                </a:solidFill>
              </a:rPr>
              <a:t>脂双层疏水，</a:t>
            </a:r>
            <a:r>
              <a:rPr lang="zh-CN" altLang="en-US" sz="2000" dirty="0"/>
              <a:t>对绝大多数极性分子、离子以及细胞代谢产物的通透性极低，形成了细胞的</a:t>
            </a:r>
            <a:r>
              <a:rPr lang="zh-CN" altLang="en-US" sz="2000" b="1" dirty="0">
                <a:solidFill>
                  <a:srgbClr val="0033CC"/>
                </a:solidFill>
              </a:rPr>
              <a:t>渗透屏障</a:t>
            </a:r>
            <a:endParaRPr lang="en-US" altLang="zh-CN" sz="2000" b="1" dirty="0">
              <a:solidFill>
                <a:srgbClr val="0033CC"/>
              </a:solidFill>
            </a:endParaRPr>
          </a:p>
          <a:p>
            <a:pPr eaLnBrk="1" hangingPunct="1">
              <a:lnSpc>
                <a:spcPct val="150000"/>
              </a:lnSpc>
            </a:pPr>
            <a:r>
              <a:rPr lang="zh-CN" altLang="en-US" sz="2000" dirty="0"/>
              <a:t>膜转运蛋白可分为两类：</a:t>
            </a:r>
            <a:endParaRPr lang="en-US" altLang="zh-CN" sz="2000" dirty="0"/>
          </a:p>
          <a:p>
            <a:pPr lvl="1">
              <a:lnSpc>
                <a:spcPct val="150000"/>
              </a:lnSpc>
            </a:pPr>
            <a:r>
              <a:rPr lang="zh-CN" altLang="en-US" sz="2000" b="1" dirty="0">
                <a:solidFill>
                  <a:srgbClr val="0033CC"/>
                </a:solidFill>
              </a:rPr>
              <a:t>载体蛋白</a:t>
            </a:r>
            <a:r>
              <a:rPr lang="zh-CN" altLang="en-US" sz="1800" dirty="0">
                <a:solidFill>
                  <a:srgbClr val="0033CC"/>
                </a:solidFill>
              </a:rPr>
              <a:t>（</a:t>
            </a:r>
            <a:r>
              <a:rPr lang="en-US" altLang="zh-CN" sz="1800" dirty="0">
                <a:solidFill>
                  <a:srgbClr val="0033CC"/>
                </a:solidFill>
              </a:rPr>
              <a:t>carrier protein</a:t>
            </a:r>
            <a:r>
              <a:rPr lang="zh-CN" altLang="en-US" sz="1800" dirty="0">
                <a:solidFill>
                  <a:srgbClr val="0033CC"/>
                </a:solidFill>
              </a:rPr>
              <a:t>，</a:t>
            </a:r>
            <a:r>
              <a:rPr lang="en-US" altLang="zh-CN" sz="1800" dirty="0">
                <a:solidFill>
                  <a:srgbClr val="0033CC"/>
                </a:solidFill>
              </a:rPr>
              <a:t>transporter</a:t>
            </a:r>
            <a:r>
              <a:rPr lang="zh-CN" altLang="en-US" sz="1800" dirty="0">
                <a:solidFill>
                  <a:srgbClr val="0033CC"/>
                </a:solidFill>
              </a:rPr>
              <a:t>）：</a:t>
            </a:r>
            <a:r>
              <a:rPr lang="zh-CN" altLang="en-US" sz="1800" dirty="0"/>
              <a:t>通过构象改变使溶质分子穿越细胞质膜；既可介导被动运输，也可介导主动运输</a:t>
            </a:r>
            <a:endParaRPr lang="en-US" altLang="zh-CN" sz="1800" dirty="0"/>
          </a:p>
          <a:p>
            <a:pPr lvl="1">
              <a:lnSpc>
                <a:spcPct val="150000"/>
              </a:lnSpc>
            </a:pPr>
            <a:r>
              <a:rPr lang="zh-CN" altLang="en-US" sz="2000" b="1" dirty="0">
                <a:solidFill>
                  <a:srgbClr val="0033CC"/>
                </a:solidFill>
              </a:rPr>
              <a:t>通道蛋白</a:t>
            </a:r>
            <a:r>
              <a:rPr lang="zh-CN" altLang="en-US" sz="1800" dirty="0">
                <a:solidFill>
                  <a:srgbClr val="0033CC"/>
                </a:solidFill>
              </a:rPr>
              <a:t>（</a:t>
            </a:r>
            <a:r>
              <a:rPr lang="en-US" altLang="zh-CN" sz="1800" dirty="0">
                <a:solidFill>
                  <a:srgbClr val="0033CC"/>
                </a:solidFill>
              </a:rPr>
              <a:t>channel protein</a:t>
            </a:r>
            <a:r>
              <a:rPr lang="zh-CN" altLang="en-US" sz="1800" dirty="0">
                <a:solidFill>
                  <a:srgbClr val="0033CC"/>
                </a:solidFill>
              </a:rPr>
              <a:t>）：</a:t>
            </a:r>
            <a:r>
              <a:rPr lang="zh-CN" altLang="en-US" sz="1800" dirty="0"/>
              <a:t>形成一种水溶性通道，贯穿脂双层；只能介导顺电化学梯度的被动运输</a:t>
            </a:r>
          </a:p>
        </p:txBody>
      </p:sp>
      <p:pic>
        <p:nvPicPr>
          <p:cNvPr id="5" name="图片 4">
            <a:extLst>
              <a:ext uri="{FF2B5EF4-FFF2-40B4-BE49-F238E27FC236}">
                <a16:creationId xmlns:a16="http://schemas.microsoft.com/office/drawing/2014/main" id="{30C43366-74D0-4CFC-A93A-51AA6E4ABF7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44235" y="1135070"/>
            <a:ext cx="5507421" cy="570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AAD96996-D657-46C2-817C-FB49150138B0}"/>
              </a:ext>
            </a:extLst>
          </p:cNvPr>
          <p:cNvSpPr>
            <a:spLocks noGrp="1"/>
          </p:cNvSpPr>
          <p:nvPr>
            <p:ph type="title"/>
          </p:nvPr>
        </p:nvSpPr>
        <p:spPr/>
        <p:txBody>
          <a:bodyPr/>
          <a:lstStyle/>
          <a:p>
            <a:r>
              <a:rPr lang="zh-CN" altLang="en-US" dirty="0"/>
              <a:t>（一） 吞噬作用（</a:t>
            </a:r>
            <a:r>
              <a:rPr lang="en-US" altLang="zh-CN" dirty="0"/>
              <a:t>phagocytosis</a:t>
            </a:r>
            <a:r>
              <a:rPr lang="zh-CN" altLang="en-US" dirty="0"/>
              <a:t>）</a:t>
            </a:r>
          </a:p>
        </p:txBody>
      </p:sp>
      <p:sp>
        <p:nvSpPr>
          <p:cNvPr id="71683" name="内容占位符 2">
            <a:extLst>
              <a:ext uri="{FF2B5EF4-FFF2-40B4-BE49-F238E27FC236}">
                <a16:creationId xmlns:a16="http://schemas.microsoft.com/office/drawing/2014/main" id="{9B872BBA-6E25-4F22-B2B7-D0826ACB8B24}"/>
              </a:ext>
            </a:extLst>
          </p:cNvPr>
          <p:cNvSpPr>
            <a:spLocks noGrp="1"/>
          </p:cNvSpPr>
          <p:nvPr>
            <p:ph idx="1"/>
          </p:nvPr>
        </p:nvSpPr>
        <p:spPr>
          <a:xfrm>
            <a:off x="490260" y="1311753"/>
            <a:ext cx="5943197" cy="5335245"/>
          </a:xfrm>
        </p:spPr>
        <p:txBody>
          <a:bodyPr>
            <a:normAutofit/>
          </a:bodyPr>
          <a:lstStyle/>
          <a:p>
            <a:pPr>
              <a:lnSpc>
                <a:spcPct val="150000"/>
              </a:lnSpc>
              <a:spcBef>
                <a:spcPts val="597"/>
              </a:spcBef>
              <a:spcAft>
                <a:spcPts val="597"/>
              </a:spcAft>
            </a:pPr>
            <a:r>
              <a:rPr lang="zh-CN" altLang="en-US" sz="2000" dirty="0"/>
              <a:t>吞噬作用形成的胞吞泡叫做</a:t>
            </a:r>
            <a:r>
              <a:rPr lang="zh-CN" altLang="en-US" sz="2000" b="1" dirty="0">
                <a:solidFill>
                  <a:srgbClr val="0033CC"/>
                </a:solidFill>
              </a:rPr>
              <a:t>吞噬体（</a:t>
            </a:r>
            <a:r>
              <a:rPr lang="en-US" altLang="zh-CN" sz="2000" b="1" dirty="0">
                <a:solidFill>
                  <a:srgbClr val="0033CC"/>
                </a:solidFill>
              </a:rPr>
              <a:t>phagosome</a:t>
            </a:r>
            <a:r>
              <a:rPr lang="zh-CN" altLang="en-US" sz="2000" b="1" dirty="0">
                <a:solidFill>
                  <a:srgbClr val="0033CC"/>
                </a:solidFill>
              </a:rPr>
              <a:t>）</a:t>
            </a:r>
            <a:endParaRPr lang="en-US" altLang="zh-CN" sz="2000" b="1" dirty="0">
              <a:solidFill>
                <a:srgbClr val="0033CC"/>
              </a:solidFill>
            </a:endParaRPr>
          </a:p>
          <a:p>
            <a:pPr>
              <a:lnSpc>
                <a:spcPct val="150000"/>
              </a:lnSpc>
              <a:spcBef>
                <a:spcPts val="597"/>
              </a:spcBef>
              <a:spcAft>
                <a:spcPts val="597"/>
              </a:spcAft>
            </a:pPr>
            <a:r>
              <a:rPr lang="zh-CN" altLang="en-US" sz="2000" dirty="0"/>
              <a:t>吞噬泡直径往往大于</a:t>
            </a:r>
            <a:r>
              <a:rPr lang="en-US" altLang="zh-CN" sz="2000" dirty="0"/>
              <a:t>250 nm</a:t>
            </a:r>
          </a:p>
          <a:p>
            <a:pPr>
              <a:lnSpc>
                <a:spcPct val="150000"/>
              </a:lnSpc>
              <a:spcBef>
                <a:spcPts val="597"/>
              </a:spcBef>
              <a:spcAft>
                <a:spcPts val="597"/>
              </a:spcAft>
            </a:pPr>
            <a:r>
              <a:rPr lang="zh-CN" altLang="en-US" sz="2000" dirty="0"/>
              <a:t>原生生物：通过吞噬作用</a:t>
            </a:r>
            <a:r>
              <a:rPr lang="zh-CN" altLang="en-US" sz="2000" b="1" dirty="0">
                <a:solidFill>
                  <a:srgbClr val="0033CC"/>
                </a:solidFill>
              </a:rPr>
              <a:t>摄取食物</a:t>
            </a:r>
            <a:endParaRPr lang="en-US" altLang="zh-CN" sz="2000" b="1" dirty="0">
              <a:solidFill>
                <a:srgbClr val="0033CC"/>
              </a:solidFill>
            </a:endParaRPr>
          </a:p>
          <a:p>
            <a:pPr>
              <a:lnSpc>
                <a:spcPct val="150000"/>
              </a:lnSpc>
              <a:spcBef>
                <a:spcPts val="597"/>
              </a:spcBef>
              <a:spcAft>
                <a:spcPts val="597"/>
              </a:spcAft>
            </a:pPr>
            <a:r>
              <a:rPr lang="zh-CN" altLang="en-US" sz="2000" dirty="0"/>
              <a:t>高等多细胞动物：机体进行自我保护和抵御侵害的重要手段。如巨噬细胞、嗜中性粒细胞和树突状细胞，通过吞噬作用</a:t>
            </a:r>
            <a:r>
              <a:rPr lang="zh-CN" altLang="en-US" sz="2000" b="1" dirty="0">
                <a:solidFill>
                  <a:srgbClr val="0033CC"/>
                </a:solidFill>
              </a:rPr>
              <a:t>清除病原体、衰老或凋亡的细胞</a:t>
            </a:r>
            <a:endParaRPr lang="en-US" altLang="zh-CN" sz="2000" b="1" dirty="0">
              <a:solidFill>
                <a:srgbClr val="0033CC"/>
              </a:solidFill>
            </a:endParaRPr>
          </a:p>
          <a:p>
            <a:pPr>
              <a:lnSpc>
                <a:spcPct val="150000"/>
              </a:lnSpc>
              <a:spcBef>
                <a:spcPts val="597"/>
              </a:spcBef>
              <a:spcAft>
                <a:spcPts val="597"/>
              </a:spcAft>
            </a:pPr>
            <a:r>
              <a:rPr lang="zh-CN" altLang="en-US" sz="2000" dirty="0"/>
              <a:t>吞噬作用是一个</a:t>
            </a:r>
            <a:r>
              <a:rPr lang="zh-CN" altLang="en-US" sz="2000" b="1" dirty="0">
                <a:solidFill>
                  <a:srgbClr val="0033CC"/>
                </a:solidFill>
              </a:rPr>
              <a:t>信号触发</a:t>
            </a:r>
            <a:r>
              <a:rPr lang="zh-CN" altLang="en-US" sz="2000" dirty="0"/>
              <a:t>的被高度调控的细胞生理活动</a:t>
            </a:r>
          </a:p>
          <a:p>
            <a:endParaRPr lang="zh-CN" altLang="en-US" sz="2000" dirty="0"/>
          </a:p>
        </p:txBody>
      </p:sp>
      <p:pic>
        <p:nvPicPr>
          <p:cNvPr id="5" name="图片 4" descr="4-15">
            <a:extLst>
              <a:ext uri="{FF2B5EF4-FFF2-40B4-BE49-F238E27FC236}">
                <a16:creationId xmlns:a16="http://schemas.microsoft.com/office/drawing/2014/main" id="{D1658015-7786-49A4-8716-B123FCA2982D}"/>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6917468" y="866059"/>
            <a:ext cx="4784271" cy="4362649"/>
          </a:xfrm>
          <a:prstGeom prst="rect">
            <a:avLst/>
          </a:prstGeom>
        </p:spPr>
      </p:pic>
      <p:sp>
        <p:nvSpPr>
          <p:cNvPr id="6" name="矩形 5">
            <a:extLst>
              <a:ext uri="{FF2B5EF4-FFF2-40B4-BE49-F238E27FC236}">
                <a16:creationId xmlns:a16="http://schemas.microsoft.com/office/drawing/2014/main" id="{E3C3A424-7A5E-4227-9A4C-998E0C6BD86C}"/>
              </a:ext>
            </a:extLst>
          </p:cNvPr>
          <p:cNvSpPr/>
          <p:nvPr/>
        </p:nvSpPr>
        <p:spPr>
          <a:xfrm>
            <a:off x="6917469" y="5228708"/>
            <a:ext cx="4784271" cy="159659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4-15 </a:t>
            </a:r>
            <a:r>
              <a:rPr lang="zh-CN" altLang="en-US" sz="1600" b="1" dirty="0">
                <a:solidFill>
                  <a:srgbClr val="0033CC"/>
                </a:solidFill>
                <a:latin typeface="Arial" panose="020B0604020202020204" pitchFamily="34" charset="0"/>
                <a:ea typeface="微软雅黑" panose="020B0503020204020204" pitchFamily="34" charset="-122"/>
              </a:rPr>
              <a:t>吞噬作用</a:t>
            </a:r>
          </a:p>
          <a:p>
            <a:pPr algn="ctr">
              <a:lnSpc>
                <a:spcPts val="2400"/>
              </a:lnSpc>
            </a:pPr>
            <a:r>
              <a:rPr lang="zh-CN" altLang="en-US" sz="1400" dirty="0">
                <a:latin typeface="Arial" panose="020B0604020202020204" pitchFamily="34" charset="0"/>
                <a:ea typeface="微软雅黑" panose="020B0503020204020204" pitchFamily="34" charset="-122"/>
              </a:rPr>
              <a:t>吞噬细胞伸出伪足，包裹病原微生物形成吞噬体，吞噬体与溶酶体融合，在各种酸性水解酶的作用下，将病原微生物分解。未被分解的底物形成残余小体，可通过胞吐作用的方式将残余底物释放到细胞外</a:t>
            </a:r>
          </a:p>
        </p:txBody>
      </p:sp>
    </p:spTree>
    <p:extLst>
      <p:ext uri="{BB962C8B-B14F-4D97-AF65-F5344CB8AC3E}">
        <p14:creationId xmlns:p14="http://schemas.microsoft.com/office/powerpoint/2010/main" val="2799487181"/>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3C5FAF8F-EE3C-425E-8048-DE7994B07FB1}"/>
              </a:ext>
            </a:extLst>
          </p:cNvPr>
          <p:cNvSpPr>
            <a:spLocks noGrp="1"/>
          </p:cNvSpPr>
          <p:nvPr>
            <p:ph type="title"/>
          </p:nvPr>
        </p:nvSpPr>
        <p:spPr/>
        <p:txBody>
          <a:bodyPr/>
          <a:lstStyle/>
          <a:p>
            <a:r>
              <a:rPr lang="zh-CN" altLang="en-US" dirty="0"/>
              <a:t>（二）胞饮作用（</a:t>
            </a:r>
            <a:r>
              <a:rPr lang="en-US" altLang="zh-CN" dirty="0"/>
              <a:t>pinocytosis</a:t>
            </a:r>
            <a:r>
              <a:rPr lang="zh-CN" altLang="en-US" dirty="0"/>
              <a:t>）</a:t>
            </a:r>
          </a:p>
        </p:txBody>
      </p:sp>
      <p:sp>
        <p:nvSpPr>
          <p:cNvPr id="72707" name="内容占位符 2">
            <a:extLst>
              <a:ext uri="{FF2B5EF4-FFF2-40B4-BE49-F238E27FC236}">
                <a16:creationId xmlns:a16="http://schemas.microsoft.com/office/drawing/2014/main" id="{50B91D8C-AEC6-444C-B108-443203BEC711}"/>
              </a:ext>
            </a:extLst>
          </p:cNvPr>
          <p:cNvSpPr>
            <a:spLocks noGrp="1"/>
          </p:cNvSpPr>
          <p:nvPr>
            <p:ph idx="1"/>
          </p:nvPr>
        </p:nvSpPr>
        <p:spPr/>
        <p:txBody>
          <a:bodyPr>
            <a:normAutofit/>
          </a:bodyPr>
          <a:lstStyle/>
          <a:p>
            <a:pPr>
              <a:lnSpc>
                <a:spcPct val="150000"/>
              </a:lnSpc>
            </a:pPr>
            <a:r>
              <a:rPr lang="zh-CN" altLang="en-US" sz="2000" b="1" dirty="0"/>
              <a:t>几乎发生于</a:t>
            </a:r>
            <a:r>
              <a:rPr lang="zh-CN" altLang="en-US" sz="2000" b="1" dirty="0">
                <a:solidFill>
                  <a:srgbClr val="0033CC"/>
                </a:solidFill>
              </a:rPr>
              <a:t>所有类型真核细胞</a:t>
            </a:r>
            <a:r>
              <a:rPr lang="zh-CN" altLang="en-US" sz="2000" b="1" dirty="0"/>
              <a:t>中，胞饮泡直径一般小于</a:t>
            </a:r>
            <a:r>
              <a:rPr lang="en-US" altLang="zh-CN" sz="2000" b="1" dirty="0"/>
              <a:t>150 nm</a:t>
            </a:r>
          </a:p>
          <a:p>
            <a:pPr>
              <a:lnSpc>
                <a:spcPct val="150000"/>
              </a:lnSpc>
            </a:pPr>
            <a:r>
              <a:rPr lang="zh-CN" altLang="en-US" sz="2000" dirty="0"/>
              <a:t>分为</a:t>
            </a:r>
            <a:r>
              <a:rPr lang="zh-CN" altLang="en-US" sz="2000" b="1" dirty="0">
                <a:solidFill>
                  <a:srgbClr val="0033CC"/>
                </a:solidFill>
              </a:rPr>
              <a:t>网格蛋白依赖的胞吞作用</a:t>
            </a:r>
            <a:r>
              <a:rPr lang="zh-CN" altLang="en-US" sz="2000" dirty="0"/>
              <a:t>（</a:t>
            </a:r>
            <a:r>
              <a:rPr lang="en-US" altLang="zh-CN" sz="2000" dirty="0" err="1"/>
              <a:t>clathrin</a:t>
            </a:r>
            <a:r>
              <a:rPr lang="en-US" altLang="zh-CN" sz="2000" dirty="0"/>
              <a:t> dependent endocytosis</a:t>
            </a:r>
            <a:r>
              <a:rPr lang="zh-CN" altLang="en-US" sz="2000" dirty="0"/>
              <a:t>）、</a:t>
            </a:r>
            <a:r>
              <a:rPr lang="zh-CN" altLang="en-US" sz="2000" b="1" dirty="0">
                <a:solidFill>
                  <a:srgbClr val="0033CC"/>
                </a:solidFill>
              </a:rPr>
              <a:t>胞膜窖依赖的胞吞作用</a:t>
            </a:r>
            <a:r>
              <a:rPr lang="zh-CN" altLang="en-US" sz="2000" dirty="0"/>
              <a:t>（</a:t>
            </a:r>
            <a:r>
              <a:rPr lang="en-US" altLang="zh-CN" sz="2000" dirty="0"/>
              <a:t>caveola dependent endocytosis</a:t>
            </a:r>
            <a:r>
              <a:rPr lang="zh-CN" altLang="en-US" sz="2000" dirty="0"/>
              <a:t>）、</a:t>
            </a:r>
            <a:r>
              <a:rPr lang="zh-CN" altLang="en-US" sz="2000" b="1" dirty="0">
                <a:solidFill>
                  <a:srgbClr val="0033CC"/>
                </a:solidFill>
              </a:rPr>
              <a:t>大型胞饮作用</a:t>
            </a:r>
            <a:r>
              <a:rPr lang="zh-CN" altLang="en-US" sz="2000" dirty="0"/>
              <a:t>（</a:t>
            </a:r>
            <a:r>
              <a:rPr lang="en-US" altLang="zh-CN" sz="2000" dirty="0" err="1"/>
              <a:t>macropinocytosis</a:t>
            </a:r>
            <a:r>
              <a:rPr lang="zh-CN" altLang="en-US" sz="2000" dirty="0"/>
              <a:t>）以及</a:t>
            </a:r>
            <a:r>
              <a:rPr lang="zh-CN" altLang="en-US" sz="2000" b="1" dirty="0">
                <a:solidFill>
                  <a:srgbClr val="0033CC"/>
                </a:solidFill>
              </a:rPr>
              <a:t>非网格蛋白</a:t>
            </a:r>
            <a:r>
              <a:rPr lang="en-US" altLang="zh-CN" sz="2000" b="1" dirty="0">
                <a:solidFill>
                  <a:srgbClr val="0033CC"/>
                </a:solidFill>
              </a:rPr>
              <a:t>/ </a:t>
            </a:r>
            <a:r>
              <a:rPr lang="zh-CN" altLang="en-US" sz="2000" b="1" dirty="0">
                <a:solidFill>
                  <a:srgbClr val="0033CC"/>
                </a:solidFill>
              </a:rPr>
              <a:t>胞膜窖依赖的胞吞作用</a:t>
            </a:r>
            <a:r>
              <a:rPr lang="zh-CN" altLang="en-US" sz="2000" dirty="0"/>
              <a:t>（</a:t>
            </a:r>
            <a:r>
              <a:rPr lang="en-US" altLang="zh-CN" sz="2000" dirty="0" err="1"/>
              <a:t>clathrin</a:t>
            </a:r>
            <a:r>
              <a:rPr lang="en-US" altLang="zh-CN" sz="2000" dirty="0"/>
              <a:t> and caveola independent endocytosis</a:t>
            </a:r>
            <a:r>
              <a:rPr lang="zh-CN" altLang="en-US" sz="2000" dirty="0"/>
              <a:t>）</a:t>
            </a:r>
            <a:endParaRPr lang="zh-CN" altLang="en-US" sz="2000" b="1" dirty="0">
              <a:solidFill>
                <a:srgbClr val="0033CC"/>
              </a:solidFill>
            </a:endParaRPr>
          </a:p>
        </p:txBody>
      </p:sp>
      <p:pic>
        <p:nvPicPr>
          <p:cNvPr id="5" name="图片 4" descr="4-14">
            <a:extLst>
              <a:ext uri="{FF2B5EF4-FFF2-40B4-BE49-F238E27FC236}">
                <a16:creationId xmlns:a16="http://schemas.microsoft.com/office/drawing/2014/main" id="{13E9AB9D-FEE9-4A6D-A288-25C04A2E856F}"/>
              </a:ext>
            </a:extLst>
          </p:cNvPr>
          <p:cNvPicPr>
            <a:picLocks noGrp="1" noChangeAspect="1"/>
          </p:cNvPicPr>
          <p:nvPr isPhoto="1"/>
        </p:nvPicPr>
        <p:blipFill rotWithShape="1">
          <a:blip r:embed="rId2" cstate="screen">
            <a:lum/>
            <a:extLst>
              <a:ext uri="{28A0092B-C50C-407E-A947-70E740481C1C}">
                <a14:useLocalDpi xmlns:a14="http://schemas.microsoft.com/office/drawing/2010/main"/>
              </a:ext>
            </a:extLst>
          </a:blip>
          <a:srcRect/>
          <a:stretch/>
        </p:blipFill>
        <p:spPr>
          <a:xfrm>
            <a:off x="2482495" y="3428998"/>
            <a:ext cx="7227011" cy="3240000"/>
          </a:xfrm>
          <a:prstGeom prst="rect">
            <a:avLst/>
          </a:prstGeom>
        </p:spPr>
      </p:pic>
    </p:spTree>
    <p:extLst>
      <p:ext uri="{BB962C8B-B14F-4D97-AF65-F5344CB8AC3E}">
        <p14:creationId xmlns:p14="http://schemas.microsoft.com/office/powerpoint/2010/main" val="2297469685"/>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1F19B61A-F22E-4CD4-9162-05527D40D238}"/>
              </a:ext>
            </a:extLst>
          </p:cNvPr>
          <p:cNvSpPr>
            <a:spLocks noGrp="1"/>
          </p:cNvSpPr>
          <p:nvPr>
            <p:ph type="title"/>
          </p:nvPr>
        </p:nvSpPr>
        <p:spPr/>
        <p:txBody>
          <a:bodyPr/>
          <a:lstStyle/>
          <a:p>
            <a:pPr algn="l"/>
            <a:r>
              <a:rPr lang="en-US" altLang="zh-CN" dirty="0"/>
              <a:t>1. </a:t>
            </a:r>
            <a:r>
              <a:rPr lang="zh-CN" altLang="en-US" dirty="0"/>
              <a:t>网格蛋白依赖的胞吞作用</a:t>
            </a:r>
          </a:p>
        </p:txBody>
      </p:sp>
      <p:sp>
        <p:nvSpPr>
          <p:cNvPr id="73731" name="内容占位符 2">
            <a:extLst>
              <a:ext uri="{FF2B5EF4-FFF2-40B4-BE49-F238E27FC236}">
                <a16:creationId xmlns:a16="http://schemas.microsoft.com/office/drawing/2014/main" id="{2379AAFB-0B58-4DAB-9965-C3DF1FC4F672}"/>
              </a:ext>
            </a:extLst>
          </p:cNvPr>
          <p:cNvSpPr>
            <a:spLocks noGrp="1"/>
          </p:cNvSpPr>
          <p:nvPr>
            <p:ph idx="1"/>
          </p:nvPr>
        </p:nvSpPr>
        <p:spPr>
          <a:xfrm>
            <a:off x="269194" y="1072243"/>
            <a:ext cx="11062834" cy="5435604"/>
          </a:xfrm>
        </p:spPr>
        <p:txBody>
          <a:bodyPr>
            <a:normAutofit/>
          </a:bodyPr>
          <a:lstStyle/>
          <a:p>
            <a:pPr>
              <a:lnSpc>
                <a:spcPts val="2800"/>
              </a:lnSpc>
              <a:spcAft>
                <a:spcPts val="600"/>
              </a:spcAft>
            </a:pPr>
            <a:r>
              <a:rPr lang="zh-CN" altLang="en-US" sz="2000" dirty="0"/>
              <a:t>细胞利用</a:t>
            </a:r>
            <a:r>
              <a:rPr lang="zh-CN" altLang="en-US" sz="2000" b="1" dirty="0">
                <a:solidFill>
                  <a:srgbClr val="0033CC"/>
                </a:solidFill>
              </a:rPr>
              <a:t>网格蛋白包被的胞吞泡</a:t>
            </a:r>
            <a:r>
              <a:rPr lang="zh-CN" altLang="en-US" sz="2000" dirty="0"/>
              <a:t>将物质摄入细胞的一种方式</a:t>
            </a:r>
            <a:endParaRPr lang="en-US" altLang="zh-CN" sz="2000" dirty="0"/>
          </a:p>
          <a:p>
            <a:pPr>
              <a:lnSpc>
                <a:spcPts val="2800"/>
              </a:lnSpc>
              <a:spcAft>
                <a:spcPts val="600"/>
              </a:spcAft>
            </a:pPr>
            <a:r>
              <a:rPr lang="zh-CN" altLang="en-US" sz="2000" dirty="0"/>
              <a:t>主要过程包括：</a:t>
            </a:r>
            <a:endParaRPr lang="en-US" altLang="zh-CN" sz="2000" dirty="0"/>
          </a:p>
          <a:p>
            <a:pPr lvl="1">
              <a:lnSpc>
                <a:spcPts val="2800"/>
              </a:lnSpc>
              <a:spcAft>
                <a:spcPts val="600"/>
              </a:spcAft>
            </a:pPr>
            <a:r>
              <a:rPr lang="zh-CN" altLang="en-US" sz="2000" dirty="0"/>
              <a:t>转运物（</a:t>
            </a:r>
            <a:r>
              <a:rPr lang="zh-CN" altLang="en-US" sz="2000" b="1" dirty="0">
                <a:solidFill>
                  <a:srgbClr val="0033CC"/>
                </a:solidFill>
              </a:rPr>
              <a:t>配体</a:t>
            </a:r>
            <a:r>
              <a:rPr lang="zh-CN" altLang="en-US" sz="2000" dirty="0"/>
              <a:t>）与细胞表面的</a:t>
            </a:r>
            <a:r>
              <a:rPr lang="zh-CN" altLang="en-US" sz="2000" b="1" dirty="0">
                <a:solidFill>
                  <a:srgbClr val="0033CC"/>
                </a:solidFill>
              </a:rPr>
              <a:t>受体结合</a:t>
            </a:r>
            <a:r>
              <a:rPr lang="zh-CN" altLang="en-US" sz="2000" dirty="0"/>
              <a:t>后，细胞质膜在</a:t>
            </a:r>
            <a:r>
              <a:rPr lang="zh-CN" altLang="en-US" sz="2000" b="1" dirty="0">
                <a:solidFill>
                  <a:srgbClr val="0033CC"/>
                </a:solidFill>
              </a:rPr>
              <a:t>衔接蛋白</a:t>
            </a:r>
            <a:r>
              <a:rPr lang="zh-CN" altLang="en-US" sz="2000" dirty="0"/>
              <a:t>（如</a:t>
            </a:r>
            <a:r>
              <a:rPr lang="en-US" altLang="zh-CN" sz="2000" dirty="0"/>
              <a:t>AP2</a:t>
            </a:r>
            <a:r>
              <a:rPr lang="zh-CN" altLang="en-US" sz="2000" dirty="0"/>
              <a:t>）及其结合蛋白的帮助下，招募</a:t>
            </a:r>
            <a:r>
              <a:rPr lang="zh-CN" altLang="en-US" sz="2000" b="1" dirty="0">
                <a:solidFill>
                  <a:srgbClr val="0033CC"/>
                </a:solidFill>
              </a:rPr>
              <a:t>网格蛋白</a:t>
            </a:r>
            <a:r>
              <a:rPr lang="zh-CN" altLang="en-US" sz="2000" dirty="0"/>
              <a:t>，促进细胞质膜内陷包裹受体</a:t>
            </a:r>
            <a:r>
              <a:rPr lang="en-US" altLang="zh-CN" sz="2000" dirty="0"/>
              <a:t>-</a:t>
            </a:r>
            <a:r>
              <a:rPr lang="zh-CN" altLang="en-US" sz="2000" dirty="0"/>
              <a:t>配体复合物形成</a:t>
            </a:r>
            <a:r>
              <a:rPr lang="zh-CN" altLang="en-US" sz="2000" b="1" dirty="0">
                <a:solidFill>
                  <a:srgbClr val="0033CC"/>
                </a:solidFill>
              </a:rPr>
              <a:t>网格蛋白包被小窝</a:t>
            </a:r>
            <a:endParaRPr lang="en-US" altLang="zh-CN" sz="2000" b="1" dirty="0">
              <a:solidFill>
                <a:srgbClr val="0033CC"/>
              </a:solidFill>
            </a:endParaRPr>
          </a:p>
          <a:p>
            <a:pPr lvl="1">
              <a:lnSpc>
                <a:spcPts val="2800"/>
              </a:lnSpc>
              <a:spcAft>
                <a:spcPts val="600"/>
              </a:spcAft>
            </a:pPr>
            <a:r>
              <a:rPr lang="zh-CN" altLang="en-US" sz="2000" dirty="0"/>
              <a:t>网格蛋白包被小窝从细胞质膜脱离形成</a:t>
            </a:r>
            <a:r>
              <a:rPr lang="zh-CN" altLang="en-US" sz="2000" b="1" dirty="0">
                <a:solidFill>
                  <a:srgbClr val="0033CC"/>
                </a:solidFill>
              </a:rPr>
              <a:t>网格蛋白包被膜泡</a:t>
            </a:r>
            <a:endParaRPr lang="en-US" altLang="zh-CN" sz="2000" b="1" dirty="0">
              <a:solidFill>
                <a:srgbClr val="0033CC"/>
              </a:solidFill>
            </a:endParaRPr>
          </a:p>
          <a:p>
            <a:pPr lvl="1">
              <a:lnSpc>
                <a:spcPts val="2800"/>
              </a:lnSpc>
              <a:spcAft>
                <a:spcPts val="600"/>
              </a:spcAft>
            </a:pPr>
            <a:r>
              <a:rPr lang="zh-CN" altLang="en-US" sz="2000" dirty="0"/>
              <a:t>膜泡</a:t>
            </a:r>
            <a:r>
              <a:rPr lang="zh-CN" altLang="en-US" sz="2000" b="1" dirty="0">
                <a:solidFill>
                  <a:srgbClr val="0033CC"/>
                </a:solidFill>
              </a:rPr>
              <a:t>脱包被</a:t>
            </a:r>
            <a:endParaRPr lang="en-US" altLang="zh-CN" sz="2000" b="1" dirty="0">
              <a:solidFill>
                <a:srgbClr val="0033CC"/>
              </a:solidFill>
            </a:endParaRPr>
          </a:p>
          <a:p>
            <a:pPr lvl="1">
              <a:lnSpc>
                <a:spcPts val="2800"/>
              </a:lnSpc>
              <a:spcAft>
                <a:spcPts val="600"/>
              </a:spcAft>
            </a:pPr>
            <a:r>
              <a:rPr lang="zh-CN" altLang="en-US" sz="2000" dirty="0"/>
              <a:t>脱包被膜泡</a:t>
            </a:r>
            <a:r>
              <a:rPr lang="zh-CN" altLang="en-US" sz="2000" b="1" dirty="0">
                <a:solidFill>
                  <a:srgbClr val="0033CC"/>
                </a:solidFill>
              </a:rPr>
              <a:t>与胞内体融合</a:t>
            </a:r>
            <a:endParaRPr lang="en-US" altLang="zh-CN" sz="2000" b="1" dirty="0">
              <a:solidFill>
                <a:srgbClr val="0033CC"/>
              </a:solidFill>
            </a:endParaRPr>
          </a:p>
          <a:p>
            <a:pPr lvl="1">
              <a:lnSpc>
                <a:spcPts val="2800"/>
              </a:lnSpc>
              <a:spcAft>
                <a:spcPts val="600"/>
              </a:spcAft>
            </a:pPr>
            <a:r>
              <a:rPr lang="zh-CN" altLang="en-US" sz="2000" b="1" dirty="0">
                <a:solidFill>
                  <a:srgbClr val="0033CC"/>
                </a:solidFill>
              </a:rPr>
              <a:t>受体与配体解离</a:t>
            </a:r>
            <a:r>
              <a:rPr lang="zh-CN" altLang="en-US" sz="2000" dirty="0"/>
              <a:t>，进入不同分选途径</a:t>
            </a:r>
          </a:p>
        </p:txBody>
      </p:sp>
      <p:pic>
        <p:nvPicPr>
          <p:cNvPr id="4" name="图片 3" descr="4-16">
            <a:extLst>
              <a:ext uri="{FF2B5EF4-FFF2-40B4-BE49-F238E27FC236}">
                <a16:creationId xmlns:a16="http://schemas.microsoft.com/office/drawing/2014/main" id="{A159AF35-AD94-445B-8047-71A5B72FC9D4}"/>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5347361" y="3935186"/>
            <a:ext cx="6797552" cy="2719618"/>
          </a:xfrm>
          <a:prstGeom prst="rect">
            <a:avLst/>
          </a:prstGeom>
        </p:spPr>
      </p:pic>
      <p:sp>
        <p:nvSpPr>
          <p:cNvPr id="5" name="矩形 4">
            <a:extLst>
              <a:ext uri="{FF2B5EF4-FFF2-40B4-BE49-F238E27FC236}">
                <a16:creationId xmlns:a16="http://schemas.microsoft.com/office/drawing/2014/main" id="{4F6016E9-5608-4EFE-BE06-074DD443D0E0}"/>
              </a:ext>
            </a:extLst>
          </p:cNvPr>
          <p:cNvSpPr/>
          <p:nvPr/>
        </p:nvSpPr>
        <p:spPr>
          <a:xfrm>
            <a:off x="47087" y="5981543"/>
            <a:ext cx="5618503"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4-16 </a:t>
            </a:r>
            <a:r>
              <a:rPr lang="zh-CN" altLang="en-US" sz="1600" b="1" dirty="0">
                <a:solidFill>
                  <a:srgbClr val="0033CC"/>
                </a:solidFill>
                <a:latin typeface="Arial" panose="020B0604020202020204" pitchFamily="34" charset="0"/>
                <a:ea typeface="微软雅黑" panose="020B0503020204020204" pitchFamily="34" charset="-122"/>
              </a:rPr>
              <a:t>通过网格蛋白包被膜泡介导的选择性运输示意图</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是显示网格蛋白包被膜泡形成过程的电镜照片</a:t>
            </a:r>
          </a:p>
        </p:txBody>
      </p:sp>
    </p:spTree>
    <p:extLst>
      <p:ext uri="{BB962C8B-B14F-4D97-AF65-F5344CB8AC3E}">
        <p14:creationId xmlns:p14="http://schemas.microsoft.com/office/powerpoint/2010/main" val="4135555495"/>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FEB98BF-5E45-4AE4-9CFC-27E064556BA6}"/>
              </a:ext>
            </a:extLst>
          </p:cNvPr>
          <p:cNvSpPr>
            <a:spLocks noGrp="1"/>
          </p:cNvSpPr>
          <p:nvPr>
            <p:ph type="title"/>
          </p:nvPr>
        </p:nvSpPr>
        <p:spPr/>
        <p:txBody>
          <a:bodyPr/>
          <a:lstStyle/>
          <a:p>
            <a:r>
              <a:rPr lang="zh-CN" altLang="en-US" dirty="0"/>
              <a:t>（</a:t>
            </a:r>
            <a:r>
              <a:rPr lang="en-US" altLang="zh-CN" dirty="0"/>
              <a:t>1</a:t>
            </a:r>
            <a:r>
              <a:rPr lang="zh-CN" altLang="en-US" dirty="0"/>
              <a:t>）网格蛋白包被膜泡（</a:t>
            </a:r>
            <a:r>
              <a:rPr lang="en-US" altLang="zh-CN" dirty="0" err="1"/>
              <a:t>clathrin</a:t>
            </a:r>
            <a:r>
              <a:rPr lang="en-US" altLang="zh-CN" dirty="0"/>
              <a:t>-coated vesicle</a:t>
            </a:r>
            <a:r>
              <a:rPr lang="zh-CN" altLang="en-US" dirty="0"/>
              <a:t>）的形成</a:t>
            </a:r>
          </a:p>
        </p:txBody>
      </p:sp>
      <p:sp>
        <p:nvSpPr>
          <p:cNvPr id="74755" name="内容占位符 2">
            <a:extLst>
              <a:ext uri="{FF2B5EF4-FFF2-40B4-BE49-F238E27FC236}">
                <a16:creationId xmlns:a16="http://schemas.microsoft.com/office/drawing/2014/main" id="{BC2A8258-100E-4B1B-85ED-C694A7C09378}"/>
              </a:ext>
            </a:extLst>
          </p:cNvPr>
          <p:cNvSpPr>
            <a:spLocks noGrp="1"/>
          </p:cNvSpPr>
          <p:nvPr>
            <p:ph idx="1"/>
          </p:nvPr>
        </p:nvSpPr>
        <p:spPr/>
        <p:txBody>
          <a:bodyPr>
            <a:normAutofit/>
          </a:bodyPr>
          <a:lstStyle/>
          <a:p>
            <a:pPr>
              <a:lnSpc>
                <a:spcPct val="150000"/>
              </a:lnSpc>
              <a:spcAft>
                <a:spcPts val="600"/>
              </a:spcAft>
            </a:pPr>
            <a:r>
              <a:rPr lang="zh-CN" altLang="en-US" sz="2000" b="1" dirty="0">
                <a:solidFill>
                  <a:srgbClr val="0033CC"/>
                </a:solidFill>
              </a:rPr>
              <a:t>网格蛋白</a:t>
            </a:r>
            <a:r>
              <a:rPr lang="zh-CN" altLang="en-US" sz="2000" dirty="0"/>
              <a:t> </a:t>
            </a:r>
            <a:r>
              <a:rPr lang="en-US" altLang="zh-CN" sz="2000" dirty="0"/>
              <a:t>(</a:t>
            </a:r>
            <a:r>
              <a:rPr lang="en-US" altLang="zh-CN" sz="2000" dirty="0" err="1"/>
              <a:t>clathrin</a:t>
            </a:r>
            <a:r>
              <a:rPr lang="en-US" altLang="zh-CN" sz="2000" dirty="0"/>
              <a:t>) </a:t>
            </a:r>
            <a:r>
              <a:rPr lang="zh-CN" altLang="en-US" sz="2000" dirty="0"/>
              <a:t>：</a:t>
            </a:r>
            <a:r>
              <a:rPr lang="en-US" altLang="zh-CN" sz="2000" dirty="0"/>
              <a:t>3 </a:t>
            </a:r>
            <a:r>
              <a:rPr lang="zh-CN" altLang="en-US" sz="2000" dirty="0"/>
              <a:t>个二聚体形成三脚蛋白复合体</a:t>
            </a:r>
            <a:endParaRPr lang="en-US" altLang="zh-CN" sz="2000" dirty="0"/>
          </a:p>
          <a:p>
            <a:pPr>
              <a:lnSpc>
                <a:spcPct val="150000"/>
              </a:lnSpc>
              <a:spcAft>
                <a:spcPts val="600"/>
              </a:spcAft>
            </a:pPr>
            <a:r>
              <a:rPr lang="zh-CN" altLang="en-US" sz="2000" b="1" dirty="0">
                <a:solidFill>
                  <a:srgbClr val="0033CC"/>
                </a:solidFill>
              </a:rPr>
              <a:t>接头（衔接）蛋白</a:t>
            </a:r>
            <a:r>
              <a:rPr lang="zh-CN" altLang="en-US" sz="2000" dirty="0"/>
              <a:t>（</a:t>
            </a:r>
            <a:r>
              <a:rPr lang="en-US" altLang="zh-CN" sz="2000" dirty="0"/>
              <a:t>adaptor protein</a:t>
            </a:r>
            <a:r>
              <a:rPr lang="zh-CN" altLang="en-US" sz="2000" dirty="0"/>
              <a:t>）</a:t>
            </a:r>
          </a:p>
          <a:p>
            <a:pPr>
              <a:lnSpc>
                <a:spcPct val="150000"/>
              </a:lnSpc>
              <a:spcAft>
                <a:spcPts val="600"/>
              </a:spcAft>
            </a:pPr>
            <a:r>
              <a:rPr lang="zh-CN" altLang="en-US" sz="2000" b="1" dirty="0">
                <a:solidFill>
                  <a:srgbClr val="0033CC"/>
                </a:solidFill>
              </a:rPr>
              <a:t>发动蛋白</a:t>
            </a:r>
            <a:r>
              <a:rPr lang="zh-CN" altLang="en-US" sz="2000" dirty="0"/>
              <a:t>（</a:t>
            </a:r>
            <a:r>
              <a:rPr lang="en-US" altLang="zh-CN" sz="2000" dirty="0"/>
              <a:t>dynamin</a:t>
            </a:r>
            <a:r>
              <a:rPr lang="zh-CN" altLang="en-US" sz="2000" dirty="0"/>
              <a:t>）</a:t>
            </a:r>
          </a:p>
          <a:p>
            <a:pPr>
              <a:lnSpc>
                <a:spcPct val="150000"/>
              </a:lnSpc>
              <a:spcAft>
                <a:spcPts val="600"/>
              </a:spcAft>
            </a:pPr>
            <a:endParaRPr lang="zh-CN" altLang="en-US" sz="2000" dirty="0"/>
          </a:p>
          <a:p>
            <a:pPr>
              <a:lnSpc>
                <a:spcPct val="150000"/>
              </a:lnSpc>
              <a:spcAft>
                <a:spcPts val="600"/>
              </a:spcAft>
            </a:pPr>
            <a:endParaRPr lang="zh-CN" altLang="en-US" sz="2000" dirty="0"/>
          </a:p>
        </p:txBody>
      </p:sp>
      <p:grpSp>
        <p:nvGrpSpPr>
          <p:cNvPr id="74756" name="组合 5">
            <a:extLst>
              <a:ext uri="{FF2B5EF4-FFF2-40B4-BE49-F238E27FC236}">
                <a16:creationId xmlns:a16="http://schemas.microsoft.com/office/drawing/2014/main" id="{BE426D82-F852-448A-8713-FE03044350CA}"/>
              </a:ext>
            </a:extLst>
          </p:cNvPr>
          <p:cNvGrpSpPr>
            <a:grpSpLocks/>
          </p:cNvGrpSpPr>
          <p:nvPr/>
        </p:nvGrpSpPr>
        <p:grpSpPr bwMode="auto">
          <a:xfrm>
            <a:off x="1755019" y="3102428"/>
            <a:ext cx="8681963" cy="3687803"/>
            <a:chOff x="313508" y="2719025"/>
            <a:chExt cx="8268789" cy="3569925"/>
          </a:xfrm>
        </p:grpSpPr>
        <p:pic>
          <p:nvPicPr>
            <p:cNvPr id="74757" name="图片 3">
              <a:extLst>
                <a:ext uri="{FF2B5EF4-FFF2-40B4-BE49-F238E27FC236}">
                  <a16:creationId xmlns:a16="http://schemas.microsoft.com/office/drawing/2014/main" id="{0ED77C84-C1FD-4F8F-8FF3-9FDC2441A2A4}"/>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3508" y="2719025"/>
              <a:ext cx="4766907" cy="3297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图片 4">
              <a:extLst>
                <a:ext uri="{FF2B5EF4-FFF2-40B4-BE49-F238E27FC236}">
                  <a16:creationId xmlns:a16="http://schemas.microsoft.com/office/drawing/2014/main" id="{E29B0AF5-2A00-429A-BE4E-EE7A1054888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28201" y="2719025"/>
              <a:ext cx="3054096" cy="35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98881047"/>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F0C8438-6734-43FB-B8C7-C792532BE084}"/>
              </a:ext>
            </a:extLst>
          </p:cNvPr>
          <p:cNvSpPr>
            <a:spLocks noGrp="1"/>
          </p:cNvSpPr>
          <p:nvPr>
            <p:ph type="title"/>
          </p:nvPr>
        </p:nvSpPr>
        <p:spPr/>
        <p:txBody>
          <a:bodyPr/>
          <a:lstStyle/>
          <a:p>
            <a:r>
              <a:rPr lang="zh-CN" altLang="en-US" dirty="0"/>
              <a:t>（</a:t>
            </a:r>
            <a:r>
              <a:rPr lang="en-US" altLang="zh-CN" dirty="0"/>
              <a:t>2</a:t>
            </a:r>
            <a:r>
              <a:rPr lang="zh-CN" altLang="en-US" dirty="0"/>
              <a:t>）脱包被膜泡与胞内体的融合</a:t>
            </a:r>
          </a:p>
        </p:txBody>
      </p:sp>
      <p:sp>
        <p:nvSpPr>
          <p:cNvPr id="77827" name="内容占位符 2">
            <a:extLst>
              <a:ext uri="{FF2B5EF4-FFF2-40B4-BE49-F238E27FC236}">
                <a16:creationId xmlns:a16="http://schemas.microsoft.com/office/drawing/2014/main" id="{CF0BF192-5BC9-4782-B830-834A63E41707}"/>
              </a:ext>
            </a:extLst>
          </p:cNvPr>
          <p:cNvSpPr>
            <a:spLocks noGrp="1"/>
          </p:cNvSpPr>
          <p:nvPr>
            <p:ph idx="1"/>
          </p:nvPr>
        </p:nvSpPr>
        <p:spPr>
          <a:xfrm>
            <a:off x="824366" y="1219200"/>
            <a:ext cx="4449763" cy="5435604"/>
          </a:xfrm>
        </p:spPr>
        <p:txBody>
          <a:bodyPr>
            <a:normAutofit/>
          </a:bodyPr>
          <a:lstStyle/>
          <a:p>
            <a:pPr>
              <a:lnSpc>
                <a:spcPct val="150000"/>
              </a:lnSpc>
            </a:pPr>
            <a:r>
              <a:rPr lang="zh-CN" altLang="en-US" dirty="0"/>
              <a:t>脱包被的小泡与</a:t>
            </a:r>
            <a:r>
              <a:rPr lang="zh-CN" altLang="en-US" b="1" dirty="0">
                <a:solidFill>
                  <a:srgbClr val="0033CC"/>
                </a:solidFill>
              </a:rPr>
              <a:t>早胞内体</a:t>
            </a:r>
            <a:r>
              <a:rPr lang="zh-CN" altLang="en-US" dirty="0"/>
              <a:t>（</a:t>
            </a:r>
            <a:r>
              <a:rPr lang="en-US" altLang="zh-CN" dirty="0"/>
              <a:t>early endosome</a:t>
            </a:r>
            <a:r>
              <a:rPr lang="zh-CN" altLang="en-US" dirty="0"/>
              <a:t>）融合，形成</a:t>
            </a:r>
            <a:r>
              <a:rPr lang="zh-CN" altLang="en-US" b="1" dirty="0">
                <a:solidFill>
                  <a:srgbClr val="0033CC"/>
                </a:solidFill>
              </a:rPr>
              <a:t>晚胞内体</a:t>
            </a:r>
            <a:r>
              <a:rPr lang="zh-CN" altLang="en-US" dirty="0"/>
              <a:t>（</a:t>
            </a:r>
            <a:r>
              <a:rPr lang="en-US" altLang="zh-CN" dirty="0"/>
              <a:t>late endosome</a:t>
            </a:r>
            <a:r>
              <a:rPr lang="zh-CN" altLang="en-US" dirty="0"/>
              <a:t>），从而将转运的物质及胞外液体摄入到细胞中</a:t>
            </a:r>
          </a:p>
        </p:txBody>
      </p:sp>
      <p:pic>
        <p:nvPicPr>
          <p:cNvPr id="77828" name="图片 1">
            <a:extLst>
              <a:ext uri="{FF2B5EF4-FFF2-40B4-BE49-F238E27FC236}">
                <a16:creationId xmlns:a16="http://schemas.microsoft.com/office/drawing/2014/main" id="{F3019858-3F30-4337-8A06-DB6B76FD914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69043" y="1606997"/>
            <a:ext cx="6318157"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95888"/>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8AE9A88D-0659-426F-A954-17567A0CCF2C}"/>
              </a:ext>
            </a:extLst>
          </p:cNvPr>
          <p:cNvSpPr>
            <a:spLocks noGrp="1"/>
          </p:cNvSpPr>
          <p:nvPr>
            <p:ph type="title"/>
          </p:nvPr>
        </p:nvSpPr>
        <p:spPr/>
        <p:txBody>
          <a:bodyPr>
            <a:normAutofit/>
          </a:bodyPr>
          <a:lstStyle/>
          <a:p>
            <a:r>
              <a:rPr lang="en-US" altLang="zh-CN" sz="2788" dirty="0"/>
              <a:t>Endocytic pathway for internalizing low-density lipoprotein (LDL)</a:t>
            </a:r>
            <a:endParaRPr lang="zh-CN" altLang="en-US" sz="2788" dirty="0"/>
          </a:p>
        </p:txBody>
      </p:sp>
      <p:pic>
        <p:nvPicPr>
          <p:cNvPr id="76803" name="图片 2">
            <a:extLst>
              <a:ext uri="{FF2B5EF4-FFF2-40B4-BE49-F238E27FC236}">
                <a16:creationId xmlns:a16="http://schemas.microsoft.com/office/drawing/2014/main" id="{C43D811F-B210-4F8C-B2E6-627BB6836B18}"/>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227801" y="1366430"/>
            <a:ext cx="6659399" cy="5315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4">
            <a:extLst>
              <a:ext uri="{FF2B5EF4-FFF2-40B4-BE49-F238E27FC236}">
                <a16:creationId xmlns:a16="http://schemas.microsoft.com/office/drawing/2014/main" id="{F34E5B97-ADB9-4C4A-A63A-0568D323977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5577" y="1877786"/>
            <a:ext cx="3815223" cy="268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862C078-F2C2-4037-AB1E-47EAAC2CC821}"/>
              </a:ext>
            </a:extLst>
          </p:cNvPr>
          <p:cNvSpPr/>
          <p:nvPr/>
        </p:nvSpPr>
        <p:spPr>
          <a:xfrm>
            <a:off x="468547" y="4929965"/>
            <a:ext cx="3929281" cy="338554"/>
          </a:xfrm>
          <a:prstGeom prst="rect">
            <a:avLst/>
          </a:prstGeom>
        </p:spPr>
        <p:txBody>
          <a:bodyPr wrap="none">
            <a:spAutoFit/>
          </a:bodyPr>
          <a:lstStyle/>
          <a:p>
            <a:r>
              <a:rPr lang="en-US" altLang="zh-CN" sz="1600" b="1" dirty="0">
                <a:solidFill>
                  <a:srgbClr val="0033CC"/>
                </a:solidFill>
                <a:latin typeface="Arial" panose="020B0604020202020204" pitchFamily="34" charset="0"/>
                <a:ea typeface="微软雅黑" panose="020B0503020204020204" pitchFamily="34" charset="-122"/>
              </a:rPr>
              <a:t>Model of low-density lipoprotein (LDL)</a:t>
            </a:r>
            <a:endParaRPr lang="zh-CN" altLang="en-US" sz="1600" b="1" dirty="0">
              <a:solidFill>
                <a:srgbClr val="0033CC"/>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121146369"/>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9BC0D-B6BE-42C8-84C1-9512DDC06D24}"/>
              </a:ext>
            </a:extLst>
          </p:cNvPr>
          <p:cNvSpPr>
            <a:spLocks noGrp="1"/>
          </p:cNvSpPr>
          <p:nvPr>
            <p:ph type="title"/>
          </p:nvPr>
        </p:nvSpPr>
        <p:spPr/>
        <p:txBody>
          <a:bodyPr/>
          <a:lstStyle/>
          <a:p>
            <a:r>
              <a:rPr lang="zh-CN" altLang="en-US" dirty="0"/>
              <a:t>受体介导的胞吞作用（</a:t>
            </a:r>
            <a:r>
              <a:rPr lang="en-US" altLang="zh-CN" dirty="0"/>
              <a:t>receptor mediated endocytosis</a:t>
            </a:r>
            <a:r>
              <a:rPr lang="zh-CN" altLang="en-US" dirty="0"/>
              <a:t>）</a:t>
            </a:r>
          </a:p>
        </p:txBody>
      </p:sp>
      <p:pic>
        <p:nvPicPr>
          <p:cNvPr id="4" name="图片 3" descr="4-17">
            <a:extLst>
              <a:ext uri="{FF2B5EF4-FFF2-40B4-BE49-F238E27FC236}">
                <a16:creationId xmlns:a16="http://schemas.microsoft.com/office/drawing/2014/main" id="{20E44D66-A53B-4A65-8B6B-9CED333C6FDC}"/>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1982876" y="1469572"/>
            <a:ext cx="8226249" cy="4320000"/>
          </a:xfrm>
          <a:prstGeom prst="rect">
            <a:avLst/>
          </a:prstGeom>
        </p:spPr>
      </p:pic>
      <p:sp>
        <p:nvSpPr>
          <p:cNvPr id="5" name="矩形 4">
            <a:extLst>
              <a:ext uri="{FF2B5EF4-FFF2-40B4-BE49-F238E27FC236}">
                <a16:creationId xmlns:a16="http://schemas.microsoft.com/office/drawing/2014/main" id="{D98DA82C-82C5-44CE-BC72-D670098389F4}"/>
              </a:ext>
            </a:extLst>
          </p:cNvPr>
          <p:cNvSpPr/>
          <p:nvPr/>
        </p:nvSpPr>
        <p:spPr>
          <a:xfrm>
            <a:off x="3724197" y="6285472"/>
            <a:ext cx="4743606"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4-17 LDL </a:t>
            </a:r>
            <a:r>
              <a:rPr lang="zh-CN" altLang="en-US" sz="1600" b="1" dirty="0">
                <a:solidFill>
                  <a:srgbClr val="0033CC"/>
                </a:solidFill>
                <a:latin typeface="Arial" panose="020B0604020202020204" pitchFamily="34" charset="0"/>
                <a:ea typeface="微软雅黑" panose="020B0503020204020204" pitchFamily="34" charset="-122"/>
              </a:rPr>
              <a:t>通过受体介导的胞吞作用进入细胞</a:t>
            </a:r>
          </a:p>
        </p:txBody>
      </p:sp>
    </p:spTree>
    <p:extLst>
      <p:ext uri="{BB962C8B-B14F-4D97-AF65-F5344CB8AC3E}">
        <p14:creationId xmlns:p14="http://schemas.microsoft.com/office/powerpoint/2010/main" val="2601816773"/>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4-41">
            <a:extLst>
              <a:ext uri="{FF2B5EF4-FFF2-40B4-BE49-F238E27FC236}">
                <a16:creationId xmlns:a16="http://schemas.microsoft.com/office/drawing/2014/main" id="{50EED0F0-54FD-48D9-857C-824C16A4699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35300" y="1414463"/>
            <a:ext cx="6121400" cy="448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矩形 3">
            <a:extLst>
              <a:ext uri="{FF2B5EF4-FFF2-40B4-BE49-F238E27FC236}">
                <a16:creationId xmlns:a16="http://schemas.microsoft.com/office/drawing/2014/main" id="{EDC16D3E-041D-41F9-AB60-F396D160BAB3}"/>
              </a:ext>
            </a:extLst>
          </p:cNvPr>
          <p:cNvSpPr>
            <a:spLocks noChangeArrowheads="1"/>
          </p:cNvSpPr>
          <p:nvPr/>
        </p:nvSpPr>
        <p:spPr bwMode="auto">
          <a:xfrm>
            <a:off x="3341687" y="6254694"/>
            <a:ext cx="5508625" cy="400110"/>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dirty="0">
                <a:solidFill>
                  <a:srgbClr val="FFFF00"/>
                </a:solidFill>
                <a:latin typeface="微软雅黑" panose="020B0503020204020204" pitchFamily="34" charset="-122"/>
                <a:ea typeface="微软雅黑" panose="020B0503020204020204" pitchFamily="34" charset="-122"/>
              </a:rPr>
              <a:t>家族性高胆固醇血症的发病机理？</a:t>
            </a:r>
          </a:p>
        </p:txBody>
      </p:sp>
      <p:sp>
        <p:nvSpPr>
          <p:cNvPr id="62468" name="标题 4">
            <a:extLst>
              <a:ext uri="{FF2B5EF4-FFF2-40B4-BE49-F238E27FC236}">
                <a16:creationId xmlns:a16="http://schemas.microsoft.com/office/drawing/2014/main" id="{581C9E8D-F3E4-48BC-9F21-1BA471A2CF92}"/>
              </a:ext>
            </a:extLst>
          </p:cNvPr>
          <p:cNvSpPr>
            <a:spLocks noGrp="1"/>
          </p:cNvSpPr>
          <p:nvPr>
            <p:ph type="title"/>
          </p:nvPr>
        </p:nvSpPr>
        <p:spPr/>
        <p:txBody>
          <a:bodyPr/>
          <a:lstStyle/>
          <a:p>
            <a:r>
              <a:rPr lang="zh-CN" altLang="en-US" sz="2800" dirty="0"/>
              <a:t>细胞膜上</a:t>
            </a:r>
            <a:r>
              <a:rPr lang="en-US" altLang="zh-CN" sz="2800" dirty="0"/>
              <a:t>LDL</a:t>
            </a:r>
            <a:r>
              <a:rPr lang="zh-CN" altLang="en-US" sz="2800" dirty="0"/>
              <a:t>受体缺陷示意图 </a:t>
            </a: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内容占位符 2">
            <a:extLst>
              <a:ext uri="{FF2B5EF4-FFF2-40B4-BE49-F238E27FC236}">
                <a16:creationId xmlns:a16="http://schemas.microsoft.com/office/drawing/2014/main" id="{8E8C0F4B-76AC-4B36-8E54-95EED0E98009}"/>
              </a:ext>
            </a:extLst>
          </p:cNvPr>
          <p:cNvSpPr>
            <a:spLocks noGrp="1"/>
          </p:cNvSpPr>
          <p:nvPr>
            <p:ph idx="1"/>
          </p:nvPr>
        </p:nvSpPr>
        <p:spPr>
          <a:xfrm>
            <a:off x="824366" y="1548882"/>
            <a:ext cx="11062834" cy="5105922"/>
          </a:xfrm>
        </p:spPr>
        <p:txBody>
          <a:bodyPr>
            <a:normAutofit/>
          </a:bodyPr>
          <a:lstStyle/>
          <a:p>
            <a:pPr>
              <a:lnSpc>
                <a:spcPct val="150000"/>
              </a:lnSpc>
              <a:spcBef>
                <a:spcPts val="2400"/>
              </a:spcBef>
              <a:spcAft>
                <a:spcPts val="1792"/>
              </a:spcAft>
            </a:pPr>
            <a:r>
              <a:rPr lang="zh-CN" altLang="en-US" b="1" dirty="0"/>
              <a:t>受体再循环</a:t>
            </a:r>
            <a:endParaRPr lang="en-US" altLang="zh-CN" b="1" dirty="0"/>
          </a:p>
          <a:p>
            <a:pPr>
              <a:lnSpc>
                <a:spcPct val="150000"/>
              </a:lnSpc>
              <a:spcBef>
                <a:spcPts val="2400"/>
              </a:spcBef>
              <a:spcAft>
                <a:spcPts val="1792"/>
              </a:spcAft>
            </a:pPr>
            <a:r>
              <a:rPr lang="zh-CN" altLang="en-US" b="1" dirty="0"/>
              <a:t>受体被降解</a:t>
            </a:r>
            <a:endParaRPr lang="en-US" altLang="zh-CN" b="1" dirty="0"/>
          </a:p>
          <a:p>
            <a:pPr>
              <a:lnSpc>
                <a:spcPct val="150000"/>
              </a:lnSpc>
              <a:spcBef>
                <a:spcPts val="2400"/>
              </a:spcBef>
              <a:spcAft>
                <a:spcPts val="1792"/>
              </a:spcAft>
            </a:pPr>
            <a:r>
              <a:rPr lang="zh-CN" altLang="en-US" b="1" dirty="0"/>
              <a:t>跨细胞转运（</a:t>
            </a:r>
            <a:r>
              <a:rPr lang="en-US" altLang="zh-CN" b="1" dirty="0"/>
              <a:t>transcytosis</a:t>
            </a:r>
            <a:r>
              <a:rPr lang="zh-CN" altLang="en-US" b="1" dirty="0"/>
              <a:t>）</a:t>
            </a:r>
          </a:p>
        </p:txBody>
      </p:sp>
      <p:pic>
        <p:nvPicPr>
          <p:cNvPr id="78852" name="图片 3">
            <a:extLst>
              <a:ext uri="{FF2B5EF4-FFF2-40B4-BE49-F238E27FC236}">
                <a16:creationId xmlns:a16="http://schemas.microsoft.com/office/drawing/2014/main" id="{DA14447D-F1F7-4E0B-9CEB-BAC8A0752DB4}"/>
              </a:ext>
            </a:extLst>
          </p:cNvPr>
          <p:cNvPicPr>
            <a:picLocks noChangeAspect="1"/>
          </p:cNvPicPr>
          <p:nvPr/>
        </p:nvPicPr>
        <p:blipFill>
          <a:blip r:embed="rId2" cstate="screen">
            <a:extLst>
              <a:ext uri="{28A0092B-C50C-407E-A947-70E740481C1C}">
                <a14:useLocalDpi xmlns:a14="http://schemas.microsoft.com/office/drawing/2010/main"/>
              </a:ext>
            </a:extLst>
          </a:blip>
          <a:srcRect b="2892"/>
          <a:stretch>
            <a:fillRect/>
          </a:stretch>
        </p:blipFill>
        <p:spPr bwMode="auto">
          <a:xfrm>
            <a:off x="6439310" y="894804"/>
            <a:ext cx="4928324" cy="57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A69DB078-696F-487D-9F7D-12E2EAAB36AF}"/>
              </a:ext>
            </a:extLst>
          </p:cNvPr>
          <p:cNvSpPr>
            <a:spLocks noGrp="1"/>
          </p:cNvSpPr>
          <p:nvPr>
            <p:ph type="title"/>
          </p:nvPr>
        </p:nvSpPr>
        <p:spPr/>
        <p:txBody>
          <a:bodyPr/>
          <a:lstStyle/>
          <a:p>
            <a:r>
              <a:rPr lang="zh-CN" altLang="en-US" dirty="0"/>
              <a:t>（</a:t>
            </a:r>
            <a:r>
              <a:rPr lang="en-US" altLang="zh-CN" dirty="0"/>
              <a:t>3</a:t>
            </a:r>
            <a:r>
              <a:rPr lang="zh-CN" altLang="en-US" dirty="0"/>
              <a:t>）受体的分选途径</a:t>
            </a:r>
          </a:p>
        </p:txBody>
      </p:sp>
    </p:spTree>
    <p:extLst>
      <p:ext uri="{BB962C8B-B14F-4D97-AF65-F5344CB8AC3E}">
        <p14:creationId xmlns:p14="http://schemas.microsoft.com/office/powerpoint/2010/main" val="3921570065"/>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图片 3">
            <a:extLst>
              <a:ext uri="{FF2B5EF4-FFF2-40B4-BE49-F238E27FC236}">
                <a16:creationId xmlns:a16="http://schemas.microsoft.com/office/drawing/2014/main" id="{165073AD-5E69-4FDB-B50C-50372463F665}"/>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58361" y="1268927"/>
            <a:ext cx="7675279" cy="55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id="{21C038A9-222F-4187-BDE3-E2576AEE3CF4}"/>
              </a:ext>
            </a:extLst>
          </p:cNvPr>
          <p:cNvSpPr>
            <a:spLocks noGrp="1"/>
          </p:cNvSpPr>
          <p:nvPr>
            <p:ph type="title"/>
          </p:nvPr>
        </p:nvSpPr>
        <p:spPr/>
        <p:txBody>
          <a:bodyPr/>
          <a:lstStyle/>
          <a:p>
            <a:r>
              <a:rPr lang="zh-CN" altLang="en-US" dirty="0"/>
              <a:t>载铁蛋白与受体一起再循环</a:t>
            </a:r>
          </a:p>
        </p:txBody>
      </p:sp>
    </p:spTree>
    <p:extLst>
      <p:ext uri="{BB962C8B-B14F-4D97-AF65-F5344CB8AC3E}">
        <p14:creationId xmlns:p14="http://schemas.microsoft.com/office/powerpoint/2010/main" val="3877363284"/>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75DEBC7B-4AE8-44DD-9CA1-F77CEB363F5C}"/>
              </a:ext>
            </a:extLst>
          </p:cNvPr>
          <p:cNvSpPr>
            <a:spLocks noGrp="1"/>
          </p:cNvSpPr>
          <p:nvPr>
            <p:ph type="title"/>
          </p:nvPr>
        </p:nvSpPr>
        <p:spPr/>
        <p:txBody>
          <a:bodyPr/>
          <a:lstStyle/>
          <a:p>
            <a:r>
              <a:rPr lang="zh-CN" altLang="en-US" dirty="0"/>
              <a:t>一、膜转运蛋白（</a:t>
            </a:r>
            <a:r>
              <a:rPr lang="en-US" altLang="zh-CN" dirty="0"/>
              <a:t>membrane transport protein</a:t>
            </a:r>
            <a:r>
              <a:rPr lang="zh-CN" altLang="en-US" dirty="0"/>
              <a:t>）</a:t>
            </a:r>
          </a:p>
        </p:txBody>
      </p:sp>
      <p:sp>
        <p:nvSpPr>
          <p:cNvPr id="9219" name="内容占位符 2">
            <a:extLst>
              <a:ext uri="{FF2B5EF4-FFF2-40B4-BE49-F238E27FC236}">
                <a16:creationId xmlns:a16="http://schemas.microsoft.com/office/drawing/2014/main" id="{F2E25B7C-FA4E-4466-BEA8-E85E39BF94F9}"/>
              </a:ext>
            </a:extLst>
          </p:cNvPr>
          <p:cNvSpPr>
            <a:spLocks noGrp="1"/>
          </p:cNvSpPr>
          <p:nvPr>
            <p:ph idx="1"/>
          </p:nvPr>
        </p:nvSpPr>
        <p:spPr>
          <a:xfrm>
            <a:off x="824366" y="1219200"/>
            <a:ext cx="5507421" cy="5435604"/>
          </a:xfrm>
        </p:spPr>
        <p:txBody>
          <a:bodyPr>
            <a:normAutofit/>
          </a:bodyPr>
          <a:lstStyle/>
          <a:p>
            <a:pPr eaLnBrk="1" hangingPunct="1">
              <a:lnSpc>
                <a:spcPct val="150000"/>
              </a:lnSpc>
            </a:pPr>
            <a:r>
              <a:rPr lang="zh-CN" altLang="en-US" sz="2000" b="1" dirty="0">
                <a:solidFill>
                  <a:srgbClr val="0033CC"/>
                </a:solidFill>
              </a:rPr>
              <a:t>脂双层疏水，</a:t>
            </a:r>
            <a:r>
              <a:rPr lang="zh-CN" altLang="en-US" sz="2000" dirty="0"/>
              <a:t>对绝大多数极性分子、离子以及细胞代谢产物的通透性极低，形成了细胞的</a:t>
            </a:r>
            <a:r>
              <a:rPr lang="zh-CN" altLang="en-US" sz="2000" b="1" dirty="0">
                <a:solidFill>
                  <a:srgbClr val="0033CC"/>
                </a:solidFill>
              </a:rPr>
              <a:t>渗透屏障</a:t>
            </a:r>
            <a:endParaRPr lang="en-US" altLang="zh-CN" sz="2000" b="1" dirty="0">
              <a:solidFill>
                <a:srgbClr val="0033CC"/>
              </a:solidFill>
            </a:endParaRPr>
          </a:p>
          <a:p>
            <a:pPr eaLnBrk="1" hangingPunct="1">
              <a:lnSpc>
                <a:spcPct val="150000"/>
              </a:lnSpc>
            </a:pPr>
            <a:r>
              <a:rPr lang="zh-CN" altLang="en-US" sz="2000" dirty="0"/>
              <a:t>膜转运蛋白可分为两类：</a:t>
            </a:r>
            <a:endParaRPr lang="en-US" altLang="zh-CN" sz="2000" dirty="0"/>
          </a:p>
          <a:p>
            <a:pPr lvl="1">
              <a:lnSpc>
                <a:spcPct val="150000"/>
              </a:lnSpc>
            </a:pPr>
            <a:r>
              <a:rPr lang="zh-CN" altLang="en-US" sz="2000" b="1" dirty="0">
                <a:solidFill>
                  <a:srgbClr val="0033CC"/>
                </a:solidFill>
              </a:rPr>
              <a:t>载体蛋白</a:t>
            </a:r>
            <a:r>
              <a:rPr lang="zh-CN" altLang="en-US" sz="1800" dirty="0">
                <a:solidFill>
                  <a:srgbClr val="0033CC"/>
                </a:solidFill>
              </a:rPr>
              <a:t>（</a:t>
            </a:r>
            <a:r>
              <a:rPr lang="en-US" altLang="zh-CN" sz="1800" dirty="0">
                <a:solidFill>
                  <a:srgbClr val="0033CC"/>
                </a:solidFill>
              </a:rPr>
              <a:t>carrier protein</a:t>
            </a:r>
            <a:r>
              <a:rPr lang="zh-CN" altLang="en-US" sz="1800" dirty="0">
                <a:solidFill>
                  <a:srgbClr val="0033CC"/>
                </a:solidFill>
              </a:rPr>
              <a:t>，</a:t>
            </a:r>
            <a:r>
              <a:rPr lang="en-US" altLang="zh-CN" sz="1800" dirty="0">
                <a:solidFill>
                  <a:srgbClr val="0033CC"/>
                </a:solidFill>
              </a:rPr>
              <a:t>transporter</a:t>
            </a:r>
            <a:r>
              <a:rPr lang="zh-CN" altLang="en-US" sz="1800" dirty="0">
                <a:solidFill>
                  <a:srgbClr val="0033CC"/>
                </a:solidFill>
              </a:rPr>
              <a:t>）：</a:t>
            </a:r>
            <a:r>
              <a:rPr lang="zh-CN" altLang="en-US" sz="1800" dirty="0"/>
              <a:t>通过构象改变使溶质分子穿越细胞质膜；既可介导被动运输，也可介导主动运输</a:t>
            </a:r>
            <a:endParaRPr lang="en-US" altLang="zh-CN" sz="1800" dirty="0"/>
          </a:p>
          <a:p>
            <a:pPr lvl="1">
              <a:lnSpc>
                <a:spcPct val="150000"/>
              </a:lnSpc>
            </a:pPr>
            <a:r>
              <a:rPr lang="zh-CN" altLang="en-US" sz="2000" b="1" dirty="0">
                <a:solidFill>
                  <a:srgbClr val="0033CC"/>
                </a:solidFill>
              </a:rPr>
              <a:t>通道蛋白</a:t>
            </a:r>
            <a:r>
              <a:rPr lang="zh-CN" altLang="en-US" sz="1800" dirty="0">
                <a:solidFill>
                  <a:srgbClr val="0033CC"/>
                </a:solidFill>
              </a:rPr>
              <a:t>（</a:t>
            </a:r>
            <a:r>
              <a:rPr lang="en-US" altLang="zh-CN" sz="1800" dirty="0">
                <a:solidFill>
                  <a:srgbClr val="0033CC"/>
                </a:solidFill>
              </a:rPr>
              <a:t>channel protein</a:t>
            </a:r>
            <a:r>
              <a:rPr lang="zh-CN" altLang="en-US" sz="1800" dirty="0">
                <a:solidFill>
                  <a:srgbClr val="0033CC"/>
                </a:solidFill>
              </a:rPr>
              <a:t>）：</a:t>
            </a:r>
            <a:r>
              <a:rPr lang="zh-CN" altLang="en-US" sz="1800" dirty="0"/>
              <a:t>形成一种水溶性通道，贯穿脂双层；只能介导顺电化学梯度的被动运输</a:t>
            </a:r>
          </a:p>
        </p:txBody>
      </p:sp>
      <p:pic>
        <p:nvPicPr>
          <p:cNvPr id="3" name="图片 2">
            <a:extLst>
              <a:ext uri="{FF2B5EF4-FFF2-40B4-BE49-F238E27FC236}">
                <a16:creationId xmlns:a16="http://schemas.microsoft.com/office/drawing/2014/main" id="{3051F770-9E5E-424A-AAE0-2533A58FF5CF}"/>
              </a:ext>
            </a:extLst>
          </p:cNvPr>
          <p:cNvPicPr>
            <a:picLocks noChangeAspect="1"/>
          </p:cNvPicPr>
          <p:nvPr/>
        </p:nvPicPr>
        <p:blipFill>
          <a:blip r:embed="rId2"/>
          <a:stretch>
            <a:fillRect/>
          </a:stretch>
        </p:blipFill>
        <p:spPr>
          <a:xfrm>
            <a:off x="6331787" y="1765188"/>
            <a:ext cx="5271634" cy="3800865"/>
          </a:xfrm>
          <a:prstGeom prst="rect">
            <a:avLst/>
          </a:prstGeom>
        </p:spPr>
      </p:pic>
    </p:spTree>
    <p:extLst>
      <p:ext uri="{BB962C8B-B14F-4D97-AF65-F5344CB8AC3E}">
        <p14:creationId xmlns:p14="http://schemas.microsoft.com/office/powerpoint/2010/main" val="372534978"/>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8C618C5-3C2D-46D0-AF27-B2C7AAE0305E}"/>
              </a:ext>
            </a:extLst>
          </p:cNvPr>
          <p:cNvSpPr>
            <a:spLocks noGrp="1"/>
          </p:cNvSpPr>
          <p:nvPr>
            <p:ph type="title"/>
          </p:nvPr>
        </p:nvSpPr>
        <p:spPr/>
        <p:txBody>
          <a:bodyPr/>
          <a:lstStyle/>
          <a:p>
            <a:r>
              <a:rPr lang="en-US" altLang="zh-CN" dirty="0"/>
              <a:t>2. </a:t>
            </a:r>
            <a:r>
              <a:rPr lang="zh-CN" altLang="en-US" dirty="0"/>
              <a:t>其他类型的胞饮作用</a:t>
            </a:r>
          </a:p>
        </p:txBody>
      </p:sp>
      <p:pic>
        <p:nvPicPr>
          <p:cNvPr id="5" name="图片 4" descr="4-14">
            <a:extLst>
              <a:ext uri="{FF2B5EF4-FFF2-40B4-BE49-F238E27FC236}">
                <a16:creationId xmlns:a16="http://schemas.microsoft.com/office/drawing/2014/main" id="{5E476A69-8A98-4929-B66A-450AFE376979}"/>
              </a:ext>
            </a:extLst>
          </p:cNvPr>
          <p:cNvPicPr>
            <a:picLocks noGrp="1" noChangeAspect="1"/>
          </p:cNvPicPr>
          <p:nvPr isPhoto="1"/>
        </p:nvPicPr>
        <p:blipFill rotWithShape="1">
          <a:blip r:embed="rId2" cstate="screen">
            <a:lum/>
            <a:extLst>
              <a:ext uri="{28A0092B-C50C-407E-A947-70E740481C1C}">
                <a14:useLocalDpi xmlns:a14="http://schemas.microsoft.com/office/drawing/2010/main"/>
              </a:ext>
            </a:extLst>
          </a:blip>
          <a:srcRect/>
          <a:stretch/>
        </p:blipFill>
        <p:spPr>
          <a:xfrm>
            <a:off x="2173308" y="1746199"/>
            <a:ext cx="7845384" cy="4680000"/>
          </a:xfrm>
          <a:prstGeom prst="rect">
            <a:avLst/>
          </a:prstGeom>
        </p:spPr>
      </p:pic>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a:extLst>
              <a:ext uri="{FF2B5EF4-FFF2-40B4-BE49-F238E27FC236}">
                <a16:creationId xmlns:a16="http://schemas.microsoft.com/office/drawing/2014/main" id="{EF638AC0-19EA-4955-87E1-22E975FC6C46}"/>
              </a:ext>
            </a:extLst>
          </p:cNvPr>
          <p:cNvSpPr>
            <a:spLocks noGrp="1"/>
          </p:cNvSpPr>
          <p:nvPr>
            <p:ph type="title"/>
          </p:nvPr>
        </p:nvSpPr>
        <p:spPr/>
        <p:txBody>
          <a:bodyPr/>
          <a:lstStyle/>
          <a:p>
            <a:pPr algn="l"/>
            <a:r>
              <a:rPr lang="zh-CN" altLang="en-US" dirty="0"/>
              <a:t>胞膜窖依赖的胞吞作用</a:t>
            </a:r>
          </a:p>
        </p:txBody>
      </p:sp>
      <p:sp>
        <p:nvSpPr>
          <p:cNvPr id="81923" name="内容占位符 2">
            <a:extLst>
              <a:ext uri="{FF2B5EF4-FFF2-40B4-BE49-F238E27FC236}">
                <a16:creationId xmlns:a16="http://schemas.microsoft.com/office/drawing/2014/main" id="{FDDA4CEE-7E0F-4576-9299-ADF9B45E6642}"/>
              </a:ext>
            </a:extLst>
          </p:cNvPr>
          <p:cNvSpPr>
            <a:spLocks noGrp="1"/>
          </p:cNvSpPr>
          <p:nvPr>
            <p:ph idx="1"/>
          </p:nvPr>
        </p:nvSpPr>
        <p:spPr/>
        <p:txBody>
          <a:bodyPr>
            <a:normAutofit/>
          </a:bodyPr>
          <a:lstStyle/>
          <a:p>
            <a:pPr>
              <a:spcBef>
                <a:spcPts val="597"/>
              </a:spcBef>
              <a:spcAft>
                <a:spcPts val="597"/>
              </a:spcAft>
            </a:pPr>
            <a:r>
              <a:rPr lang="zh-CN" altLang="en-US" dirty="0"/>
              <a:t>胞膜窖呈内陷的瓶状，特征性蛋白是</a:t>
            </a:r>
            <a:r>
              <a:rPr lang="zh-CN" altLang="en-US" b="1" dirty="0">
                <a:solidFill>
                  <a:srgbClr val="0033CC"/>
                </a:solidFill>
              </a:rPr>
              <a:t>窖蛋白</a:t>
            </a:r>
          </a:p>
          <a:p>
            <a:pPr>
              <a:spcBef>
                <a:spcPts val="597"/>
              </a:spcBef>
              <a:spcAft>
                <a:spcPts val="597"/>
              </a:spcAft>
            </a:pPr>
            <a:r>
              <a:rPr lang="zh-CN" altLang="en-US" b="1" dirty="0">
                <a:solidFill>
                  <a:srgbClr val="0033CC"/>
                </a:solidFill>
              </a:rPr>
              <a:t>胞膜窖在质膜的脂筏区域形成</a:t>
            </a:r>
          </a:p>
          <a:p>
            <a:endParaRPr lang="zh-CN" altLang="en-US" dirty="0"/>
          </a:p>
        </p:txBody>
      </p:sp>
      <p:pic>
        <p:nvPicPr>
          <p:cNvPr id="81924" name="Picture 2" descr="figure 11-21b">
            <a:extLst>
              <a:ext uri="{FF2B5EF4-FFF2-40B4-BE49-F238E27FC236}">
                <a16:creationId xmlns:a16="http://schemas.microsoft.com/office/drawing/2014/main" id="{BFCC49C1-D275-44AC-A439-2851791A1BE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078617" y="894804"/>
            <a:ext cx="3289017" cy="57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5" name="Picture 2" descr="figure 11-20a">
            <a:extLst>
              <a:ext uri="{FF2B5EF4-FFF2-40B4-BE49-F238E27FC236}">
                <a16:creationId xmlns:a16="http://schemas.microsoft.com/office/drawing/2014/main" id="{8F6C1BF5-8ECB-4750-A4D5-F4B54F7D19E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26792" y="2874804"/>
            <a:ext cx="5069208" cy="37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1867"/>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0D8DE96D-B870-4932-8DE5-8631D7075117}"/>
              </a:ext>
            </a:extLst>
          </p:cNvPr>
          <p:cNvSpPr>
            <a:spLocks noGrp="1"/>
          </p:cNvSpPr>
          <p:nvPr>
            <p:ph type="title"/>
          </p:nvPr>
        </p:nvSpPr>
        <p:spPr/>
        <p:txBody>
          <a:bodyPr/>
          <a:lstStyle/>
          <a:p>
            <a:pPr algn="l" eaLnBrk="1" hangingPunct="1"/>
            <a:r>
              <a:rPr lang="zh-CN" altLang="en-US" dirty="0"/>
              <a:t>二、胞吞作用与细胞信号转导</a:t>
            </a:r>
          </a:p>
        </p:txBody>
      </p:sp>
      <p:sp>
        <p:nvSpPr>
          <p:cNvPr id="73731" name="内容占位符 1">
            <a:extLst>
              <a:ext uri="{FF2B5EF4-FFF2-40B4-BE49-F238E27FC236}">
                <a16:creationId xmlns:a16="http://schemas.microsoft.com/office/drawing/2014/main" id="{FD1B7891-0863-4020-BCC7-5E10D915341D}"/>
              </a:ext>
            </a:extLst>
          </p:cNvPr>
          <p:cNvSpPr>
            <a:spLocks noGrp="1"/>
          </p:cNvSpPr>
          <p:nvPr>
            <p:ph idx="1"/>
          </p:nvPr>
        </p:nvSpPr>
        <p:spPr/>
        <p:txBody>
          <a:bodyPr/>
          <a:lstStyle/>
          <a:p>
            <a:r>
              <a:rPr lang="zh-CN" altLang="en-US" dirty="0"/>
              <a:t>胞吞作用参与了细胞信号转导</a:t>
            </a:r>
          </a:p>
        </p:txBody>
      </p:sp>
      <p:pic>
        <p:nvPicPr>
          <p:cNvPr id="73732" name="图片 2">
            <a:extLst>
              <a:ext uri="{FF2B5EF4-FFF2-40B4-BE49-F238E27FC236}">
                <a16:creationId xmlns:a16="http://schemas.microsoft.com/office/drawing/2014/main" id="{ADFB4C98-BC0B-45D5-9A80-BE5C5AA51C76}"/>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73375" y="2138426"/>
            <a:ext cx="64452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C2D4CB4-75F4-4F3F-ABCD-99E3E773D17B}"/>
              </a:ext>
            </a:extLst>
          </p:cNvPr>
          <p:cNvSpPr>
            <a:spLocks noGrp="1"/>
          </p:cNvSpPr>
          <p:nvPr>
            <p:ph type="title"/>
          </p:nvPr>
        </p:nvSpPr>
        <p:spPr/>
        <p:txBody>
          <a:bodyPr/>
          <a:lstStyle/>
          <a:p>
            <a:r>
              <a:rPr lang="zh-CN" altLang="en-US" dirty="0"/>
              <a:t>（一）胞吞作用对信号转导的下调</a:t>
            </a:r>
          </a:p>
        </p:txBody>
      </p:sp>
      <p:sp>
        <p:nvSpPr>
          <p:cNvPr id="74755" name="内容占位符 2">
            <a:extLst>
              <a:ext uri="{FF2B5EF4-FFF2-40B4-BE49-F238E27FC236}">
                <a16:creationId xmlns:a16="http://schemas.microsoft.com/office/drawing/2014/main" id="{0B346A57-49E1-4AFA-BEC9-D2B346A762D8}"/>
              </a:ext>
            </a:extLst>
          </p:cNvPr>
          <p:cNvSpPr>
            <a:spLocks noGrp="1"/>
          </p:cNvSpPr>
          <p:nvPr>
            <p:ph idx="1"/>
          </p:nvPr>
        </p:nvSpPr>
        <p:spPr/>
        <p:txBody>
          <a:bodyPr>
            <a:normAutofit/>
          </a:bodyPr>
          <a:lstStyle/>
          <a:p>
            <a:pPr eaLnBrk="1" hangingPunct="1">
              <a:lnSpc>
                <a:spcPct val="150000"/>
              </a:lnSpc>
            </a:pPr>
            <a:r>
              <a:rPr lang="zh-CN" altLang="en-US" sz="2000" dirty="0"/>
              <a:t>细胞通过胞吞作用，将</a:t>
            </a:r>
            <a:r>
              <a:rPr lang="en-US" altLang="zh-CN" sz="2000" dirty="0"/>
              <a:t>EGF </a:t>
            </a:r>
            <a:r>
              <a:rPr lang="zh-CN" altLang="en-US" sz="2000" dirty="0"/>
              <a:t>受体及</a:t>
            </a:r>
            <a:r>
              <a:rPr lang="en-US" altLang="zh-CN" sz="2000" dirty="0"/>
              <a:t>EGF </a:t>
            </a:r>
            <a:r>
              <a:rPr lang="zh-CN" altLang="en-US" sz="2000" dirty="0"/>
              <a:t>吞入细胞内降解，从而导致细胞信号转导活性下调</a:t>
            </a:r>
          </a:p>
        </p:txBody>
      </p:sp>
      <p:pic>
        <p:nvPicPr>
          <p:cNvPr id="74756" name="Picture 3">
            <a:extLst>
              <a:ext uri="{FF2B5EF4-FFF2-40B4-BE49-F238E27FC236}">
                <a16:creationId xmlns:a16="http://schemas.microsoft.com/office/drawing/2014/main" id="{DB7A9DF5-832D-4B64-A942-A05AEC65DB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09120" y="2499135"/>
            <a:ext cx="9573759" cy="38295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757" name="Text Box 4">
            <a:extLst>
              <a:ext uri="{FF2B5EF4-FFF2-40B4-BE49-F238E27FC236}">
                <a16:creationId xmlns:a16="http://schemas.microsoft.com/office/drawing/2014/main" id="{89050125-F395-4B77-9475-9A610F9B2217}"/>
              </a:ext>
            </a:extLst>
          </p:cNvPr>
          <p:cNvSpPr txBox="1">
            <a:spLocks noChangeArrowheads="1"/>
          </p:cNvSpPr>
          <p:nvPr/>
        </p:nvSpPr>
        <p:spPr bwMode="auto">
          <a:xfrm>
            <a:off x="8238331" y="6624643"/>
            <a:ext cx="4319587" cy="255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Font typeface="Arial" panose="020B0604020202020204" pitchFamily="34" charset="0"/>
              <a:buChar char="•"/>
              <a:tabLst>
                <a:tab pos="723900" algn="l"/>
                <a:tab pos="1447800" algn="l"/>
                <a:tab pos="2171700" algn="l"/>
                <a:tab pos="2895600" algn="l"/>
                <a:tab pos="3619500" algn="l"/>
              </a:tabLst>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tabLst>
                <a:tab pos="723900" algn="l"/>
                <a:tab pos="1447800" algn="l"/>
                <a:tab pos="2171700" algn="l"/>
                <a:tab pos="2895600" algn="l"/>
                <a:tab pos="3619500" algn="l"/>
              </a:tabLst>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tabLst>
                <a:tab pos="723900" algn="l"/>
                <a:tab pos="1447800" algn="l"/>
                <a:tab pos="2171700" algn="l"/>
                <a:tab pos="2895600" algn="l"/>
                <a:tab pos="3619500" algn="l"/>
              </a:tabLst>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tabLst>
                <a:tab pos="723900" algn="l"/>
                <a:tab pos="1447800" algn="l"/>
                <a:tab pos="2171700" algn="l"/>
                <a:tab pos="2895600" algn="l"/>
                <a:tab pos="3619500" algn="l"/>
              </a:tabLst>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tabLst>
                <a:tab pos="723900" algn="l"/>
                <a:tab pos="1447800" algn="l"/>
                <a:tab pos="2171700" algn="l"/>
                <a:tab pos="2895600" algn="l"/>
                <a:tab pos="3619500" algn="l"/>
              </a:tabLst>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Lst>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Lst>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Lst>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Lst>
              <a:defRPr>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GB" altLang="zh-CN" sz="1200" b="1" dirty="0">
                <a:solidFill>
                  <a:srgbClr val="000000"/>
                </a:solidFill>
                <a:ea typeface="msgothic"/>
                <a:cs typeface="msgothic"/>
              </a:rPr>
              <a:t>Aguilar R C , </a:t>
            </a:r>
            <a:r>
              <a:rPr lang="en-GB" altLang="zh-CN" sz="1200" b="1" dirty="0" err="1">
                <a:solidFill>
                  <a:srgbClr val="000000"/>
                </a:solidFill>
                <a:ea typeface="msgothic"/>
                <a:cs typeface="msgothic"/>
              </a:rPr>
              <a:t>Wendland</a:t>
            </a:r>
            <a:r>
              <a:rPr lang="en-GB" altLang="zh-CN" sz="1200" b="1" dirty="0">
                <a:solidFill>
                  <a:srgbClr val="000000"/>
                </a:solidFill>
                <a:ea typeface="msgothic"/>
                <a:cs typeface="msgothic"/>
              </a:rPr>
              <a:t> B PNAS 2005;102:2679-2680</a:t>
            </a: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C976FD5-1899-4CB4-A3FF-FE8B4BF0FA72}"/>
              </a:ext>
            </a:extLst>
          </p:cNvPr>
          <p:cNvSpPr>
            <a:spLocks noGrp="1"/>
          </p:cNvSpPr>
          <p:nvPr>
            <p:ph type="title"/>
          </p:nvPr>
        </p:nvSpPr>
        <p:spPr/>
        <p:txBody>
          <a:bodyPr/>
          <a:lstStyle/>
          <a:p>
            <a:r>
              <a:rPr lang="zh-CN" altLang="en-US" dirty="0"/>
              <a:t>（二）胞吞作用对信号转导的激活</a:t>
            </a:r>
          </a:p>
        </p:txBody>
      </p:sp>
      <p:pic>
        <p:nvPicPr>
          <p:cNvPr id="76804" name="Picture 2" descr="D:\编书\细胞生物学教材编写\第4版学习指南\Chapter 5 Fig\imagepage17.JPG">
            <a:extLst>
              <a:ext uri="{FF2B5EF4-FFF2-40B4-BE49-F238E27FC236}">
                <a16:creationId xmlns:a16="http://schemas.microsoft.com/office/drawing/2014/main" id="{2AE5A825-8B15-4CAC-99A5-4C37973D9B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6710" y="1448615"/>
            <a:ext cx="729858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BA4C731E-5C89-4455-8354-BFB054FB8210}"/>
              </a:ext>
            </a:extLst>
          </p:cNvPr>
          <p:cNvSpPr/>
          <p:nvPr/>
        </p:nvSpPr>
        <p:spPr>
          <a:xfrm>
            <a:off x="1443513" y="5876962"/>
            <a:ext cx="9304974"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4-18 </a:t>
            </a:r>
            <a:r>
              <a:rPr lang="zh-CN" altLang="en-US" sz="1600" b="1" dirty="0">
                <a:solidFill>
                  <a:srgbClr val="0033CC"/>
                </a:solidFill>
                <a:latin typeface="Arial" panose="020B0604020202020204" pitchFamily="34" charset="0"/>
                <a:ea typeface="微软雅黑" panose="020B0503020204020204" pitchFamily="34" charset="-122"/>
              </a:rPr>
              <a:t>胞吞作用对</a:t>
            </a:r>
            <a:r>
              <a:rPr lang="en-US" altLang="zh-CN" sz="1600" b="1" dirty="0">
                <a:solidFill>
                  <a:srgbClr val="0033CC"/>
                </a:solidFill>
                <a:latin typeface="Arial" panose="020B0604020202020204" pitchFamily="34" charset="0"/>
                <a:ea typeface="微软雅黑" panose="020B0503020204020204" pitchFamily="34" charset="-122"/>
              </a:rPr>
              <a:t>Notch </a:t>
            </a:r>
            <a:r>
              <a:rPr lang="zh-CN" altLang="en-US" sz="1600" b="1" dirty="0">
                <a:solidFill>
                  <a:srgbClr val="0033CC"/>
                </a:solidFill>
                <a:latin typeface="Arial" panose="020B0604020202020204" pitchFamily="34" charset="0"/>
                <a:ea typeface="微软雅黑" panose="020B0503020204020204" pitchFamily="34" charset="-122"/>
              </a:rPr>
              <a:t>信号转导的激活</a:t>
            </a:r>
          </a:p>
          <a:p>
            <a:pPr algn="ctr">
              <a:lnSpc>
                <a:spcPts val="2400"/>
              </a:lnSpc>
            </a:pPr>
            <a:r>
              <a:rPr lang="en-US" altLang="zh-CN" sz="1400" dirty="0">
                <a:latin typeface="Arial" panose="020B0604020202020204" pitchFamily="34" charset="0"/>
                <a:ea typeface="微软雅黑" panose="020B0503020204020204" pitchFamily="34" charset="-122"/>
              </a:rPr>
              <a:t>Notch </a:t>
            </a:r>
            <a:r>
              <a:rPr lang="zh-CN" altLang="en-US" sz="1400" dirty="0">
                <a:latin typeface="Arial" panose="020B0604020202020204" pitchFamily="34" charset="0"/>
                <a:ea typeface="微软雅黑" panose="020B0503020204020204" pitchFamily="34" charset="-122"/>
              </a:rPr>
              <a:t>及其配体</a:t>
            </a:r>
            <a:r>
              <a:rPr lang="en-US" altLang="zh-CN" sz="1400" dirty="0">
                <a:latin typeface="Arial" panose="020B0604020202020204" pitchFamily="34" charset="0"/>
                <a:ea typeface="微软雅黑" panose="020B0503020204020204" pitchFamily="34" charset="-122"/>
              </a:rPr>
              <a:t>DSL </a:t>
            </a:r>
            <a:r>
              <a:rPr lang="zh-CN" altLang="en-US" sz="1400" dirty="0">
                <a:latin typeface="Arial" panose="020B0604020202020204" pitchFamily="34" charset="0"/>
                <a:ea typeface="微软雅黑" panose="020B0503020204020204" pitchFamily="34" charset="-122"/>
              </a:rPr>
              <a:t>的胞吞作用对</a:t>
            </a:r>
            <a:r>
              <a:rPr lang="en-US" altLang="zh-CN" sz="1400" dirty="0">
                <a:latin typeface="Arial" panose="020B0604020202020204" pitchFamily="34" charset="0"/>
                <a:ea typeface="微软雅黑" panose="020B0503020204020204" pitchFamily="34" charset="-122"/>
              </a:rPr>
              <a:t>Notch </a:t>
            </a:r>
            <a:r>
              <a:rPr lang="zh-CN" altLang="en-US" sz="1400" dirty="0">
                <a:latin typeface="Arial" panose="020B0604020202020204" pitchFamily="34" charset="0"/>
                <a:ea typeface="微软雅黑" panose="020B0503020204020204" pitchFamily="34" charset="-122"/>
              </a:rPr>
              <a:t>活化是必需的，其中，</a:t>
            </a:r>
            <a:r>
              <a:rPr lang="en-US" altLang="zh-CN" sz="1400" dirty="0">
                <a:latin typeface="Arial" panose="020B0604020202020204" pitchFamily="34" charset="0"/>
                <a:ea typeface="微软雅黑" panose="020B0503020204020204" pitchFamily="34" charset="-122"/>
              </a:rPr>
              <a:t>DSL </a:t>
            </a:r>
            <a:r>
              <a:rPr lang="zh-CN" altLang="en-US" sz="1400" dirty="0">
                <a:latin typeface="Arial" panose="020B0604020202020204" pitchFamily="34" charset="0"/>
                <a:ea typeface="微软雅黑" panose="020B0503020204020204" pitchFamily="34" charset="-122"/>
              </a:rPr>
              <a:t>的胞吞依赖泛素。</a:t>
            </a:r>
            <a:r>
              <a:rPr lang="en-US" altLang="zh-CN" sz="1400" dirty="0">
                <a:latin typeface="Arial" panose="020B0604020202020204" pitchFamily="34" charset="0"/>
                <a:ea typeface="微软雅黑" panose="020B0503020204020204" pitchFamily="34" charset="-122"/>
              </a:rPr>
              <a:t>DSL </a:t>
            </a:r>
            <a:r>
              <a:rPr lang="zh-CN" altLang="en-US" sz="1400" dirty="0">
                <a:latin typeface="Arial" panose="020B0604020202020204" pitchFamily="34" charset="0"/>
                <a:ea typeface="微软雅黑" panose="020B0503020204020204" pitchFamily="34" charset="-122"/>
              </a:rPr>
              <a:t>与</a:t>
            </a:r>
            <a:r>
              <a:rPr lang="en-US" altLang="zh-CN" sz="1400" dirty="0">
                <a:latin typeface="Arial" panose="020B0604020202020204" pitchFamily="34" charset="0"/>
                <a:ea typeface="微软雅黑" panose="020B0503020204020204" pitchFamily="34" charset="-122"/>
              </a:rPr>
              <a:t>Notch </a:t>
            </a:r>
            <a:r>
              <a:rPr lang="zh-CN" altLang="en-US" sz="1400" dirty="0">
                <a:latin typeface="Arial" panose="020B0604020202020204" pitchFamily="34" charset="0"/>
                <a:ea typeface="微软雅黑" panose="020B0503020204020204" pitchFamily="34" charset="-122"/>
              </a:rPr>
              <a:t>结合并内吞，</a:t>
            </a:r>
            <a:r>
              <a:rPr lang="en-US" altLang="zh-CN" sz="1400" dirty="0">
                <a:latin typeface="Arial" panose="020B0604020202020204" pitchFamily="34" charset="0"/>
                <a:ea typeface="微软雅黑" panose="020B0503020204020204" pitchFamily="34" charset="-122"/>
              </a:rPr>
              <a:t>Notch </a:t>
            </a:r>
            <a:r>
              <a:rPr lang="zh-CN" altLang="en-US" sz="1400" dirty="0">
                <a:latin typeface="Arial" panose="020B0604020202020204" pitchFamily="34" charset="0"/>
                <a:ea typeface="微软雅黑" panose="020B0503020204020204" pitchFamily="34" charset="-122"/>
              </a:rPr>
              <a:t>受体第一次被切割后，通过胞吞作用，第二次被切割，产生有活性片段进入细胞核，调节靶基因表达</a:t>
            </a:r>
          </a:p>
        </p:txBody>
      </p:sp>
    </p:spTree>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E06628DB-0D48-4BC0-9FA5-C0ECB6745E3C}"/>
              </a:ext>
            </a:extLst>
          </p:cNvPr>
          <p:cNvSpPr>
            <a:spLocks noGrp="1"/>
          </p:cNvSpPr>
          <p:nvPr>
            <p:ph type="title"/>
          </p:nvPr>
        </p:nvSpPr>
        <p:spPr/>
        <p:txBody>
          <a:bodyPr/>
          <a:lstStyle/>
          <a:p>
            <a:r>
              <a:rPr lang="zh-CN" altLang="en-US" dirty="0"/>
              <a:t>三、胞吐作用</a:t>
            </a:r>
            <a:r>
              <a:rPr lang="en-US" altLang="zh-CN" dirty="0"/>
              <a:t>(exocytosis)</a:t>
            </a:r>
            <a:endParaRPr lang="zh-CN" altLang="en-US" dirty="0"/>
          </a:p>
        </p:txBody>
      </p:sp>
      <p:sp>
        <p:nvSpPr>
          <p:cNvPr id="83971" name="内容占位符 2">
            <a:extLst>
              <a:ext uri="{FF2B5EF4-FFF2-40B4-BE49-F238E27FC236}">
                <a16:creationId xmlns:a16="http://schemas.microsoft.com/office/drawing/2014/main" id="{8A28DB47-9FE2-433A-A6BC-662EFA16879D}"/>
              </a:ext>
            </a:extLst>
          </p:cNvPr>
          <p:cNvSpPr>
            <a:spLocks noGrp="1"/>
          </p:cNvSpPr>
          <p:nvPr>
            <p:ph idx="1"/>
          </p:nvPr>
        </p:nvSpPr>
        <p:spPr>
          <a:xfrm>
            <a:off x="419402" y="1137893"/>
            <a:ext cx="4386540" cy="5509104"/>
          </a:xfrm>
        </p:spPr>
        <p:txBody>
          <a:bodyPr>
            <a:normAutofit/>
          </a:bodyPr>
          <a:lstStyle/>
          <a:p>
            <a:pPr>
              <a:lnSpc>
                <a:spcPct val="160000"/>
              </a:lnSpc>
            </a:pPr>
            <a:r>
              <a:rPr lang="zh-CN" altLang="en-US" b="1" dirty="0">
                <a:solidFill>
                  <a:srgbClr val="0033CC"/>
                </a:solidFill>
              </a:rPr>
              <a:t>胞吐作用</a:t>
            </a:r>
            <a:r>
              <a:rPr lang="zh-CN" altLang="en-US" dirty="0"/>
              <a:t>是通过分泌泡或其他膜泡与质膜融合而将膜泡内的物质运出细胞的过程</a:t>
            </a:r>
            <a:endParaRPr lang="en-US" altLang="zh-CN" dirty="0"/>
          </a:p>
          <a:p>
            <a:pPr>
              <a:lnSpc>
                <a:spcPct val="160000"/>
              </a:lnSpc>
            </a:pPr>
            <a:r>
              <a:rPr lang="zh-CN" altLang="en-US" dirty="0"/>
              <a:t>分为</a:t>
            </a:r>
            <a:r>
              <a:rPr lang="zh-CN" altLang="en-US" b="1" dirty="0">
                <a:solidFill>
                  <a:srgbClr val="0033CC"/>
                </a:solidFill>
              </a:rPr>
              <a:t>组成型的胞吐途径（</a:t>
            </a:r>
            <a:r>
              <a:rPr lang="en-US" altLang="zh-CN" b="1" dirty="0">
                <a:solidFill>
                  <a:srgbClr val="0033CC"/>
                </a:solidFill>
              </a:rPr>
              <a:t>constitutive exocytosis pathway</a:t>
            </a:r>
            <a:r>
              <a:rPr lang="zh-CN" altLang="en-US" b="1" dirty="0">
                <a:solidFill>
                  <a:srgbClr val="0033CC"/>
                </a:solidFill>
              </a:rPr>
              <a:t>）</a:t>
            </a:r>
            <a:r>
              <a:rPr lang="zh-CN" altLang="en-US" dirty="0"/>
              <a:t>和</a:t>
            </a:r>
            <a:r>
              <a:rPr lang="zh-CN" altLang="en-US" b="1" dirty="0">
                <a:solidFill>
                  <a:srgbClr val="0033CC"/>
                </a:solidFill>
              </a:rPr>
              <a:t>调节型胞吐途径（</a:t>
            </a:r>
            <a:r>
              <a:rPr lang="en-US" altLang="zh-CN" b="1" dirty="0">
                <a:solidFill>
                  <a:srgbClr val="0033CC"/>
                </a:solidFill>
              </a:rPr>
              <a:t>regulated exocytosis pathway</a:t>
            </a:r>
            <a:r>
              <a:rPr lang="zh-CN" altLang="en-US" b="1" dirty="0">
                <a:solidFill>
                  <a:srgbClr val="0033CC"/>
                </a:solidFill>
              </a:rPr>
              <a:t>，</a:t>
            </a:r>
            <a:r>
              <a:rPr lang="zh-CN" altLang="en-US" dirty="0"/>
              <a:t>两种途径</a:t>
            </a:r>
          </a:p>
        </p:txBody>
      </p:sp>
      <p:pic>
        <p:nvPicPr>
          <p:cNvPr id="83972" name="图片 1">
            <a:extLst>
              <a:ext uri="{FF2B5EF4-FFF2-40B4-BE49-F238E27FC236}">
                <a16:creationId xmlns:a16="http://schemas.microsoft.com/office/drawing/2014/main" id="{4692311C-AC49-41A3-B783-8A59EB051A9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20438" y="1453241"/>
            <a:ext cx="645216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0627003"/>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B37AB7B-3C71-450A-A352-01854684BFEB}"/>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333928D-EB51-4BE4-9828-378AB60F9F75}"/>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9">
            <a:extLst>
              <a:ext uri="{FF2B5EF4-FFF2-40B4-BE49-F238E27FC236}">
                <a16:creationId xmlns:a16="http://schemas.microsoft.com/office/drawing/2014/main" id="{89E44F2B-B3EA-4B32-AB6A-7366ED285CBB}"/>
              </a:ext>
            </a:extLst>
          </p:cNvPr>
          <p:cNvSpPr/>
          <p:nvPr/>
        </p:nvSpPr>
        <p:spPr>
          <a:xfrm>
            <a:off x="3859301" y="283751"/>
            <a:ext cx="4473399"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本章内容提要</a:t>
            </a:r>
          </a:p>
        </p:txBody>
      </p:sp>
      <p:pic>
        <p:nvPicPr>
          <p:cNvPr id="3" name="图片 2">
            <a:extLst>
              <a:ext uri="{FF2B5EF4-FFF2-40B4-BE49-F238E27FC236}">
                <a16:creationId xmlns:a16="http://schemas.microsoft.com/office/drawing/2014/main" id="{749A6468-1B49-4AE6-86BE-E6D98D74B4D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761368"/>
            <a:ext cx="12192000" cy="4628035"/>
          </a:xfrm>
          <a:prstGeom prst="rect">
            <a:avLst/>
          </a:prstGeom>
        </p:spPr>
      </p:pic>
    </p:spTree>
    <p:extLst>
      <p:ext uri="{BB962C8B-B14F-4D97-AF65-F5344CB8AC3E}">
        <p14:creationId xmlns:p14="http://schemas.microsoft.com/office/powerpoint/2010/main" val="2802891113"/>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内容占位符 2">
            <a:extLst>
              <a:ext uri="{FF2B5EF4-FFF2-40B4-BE49-F238E27FC236}">
                <a16:creationId xmlns:a16="http://schemas.microsoft.com/office/drawing/2014/main" id="{EF7B7B17-0ECA-4546-884F-4E152DB8E87D}"/>
              </a:ext>
            </a:extLst>
          </p:cNvPr>
          <p:cNvSpPr>
            <a:spLocks noGrp="1"/>
          </p:cNvSpPr>
          <p:nvPr>
            <p:ph idx="1"/>
          </p:nvPr>
        </p:nvSpPr>
        <p:spPr/>
        <p:txBody>
          <a:bodyPr>
            <a:normAutofit/>
          </a:bodyPr>
          <a:lstStyle/>
          <a:p>
            <a:pPr>
              <a:lnSpc>
                <a:spcPts val="4000"/>
              </a:lnSpc>
              <a:spcAft>
                <a:spcPts val="600"/>
              </a:spcAft>
            </a:pPr>
            <a:r>
              <a:rPr lang="zh-CN" altLang="en-US" sz="2000" b="1" dirty="0">
                <a:solidFill>
                  <a:srgbClr val="0033CC"/>
                </a:solidFill>
              </a:rPr>
              <a:t>多次跨膜</a:t>
            </a:r>
            <a:r>
              <a:rPr lang="zh-CN" altLang="en-US" sz="2000" dirty="0"/>
              <a:t>；通过</a:t>
            </a:r>
            <a:r>
              <a:rPr lang="zh-CN" altLang="en-US" sz="2000" b="1" dirty="0">
                <a:solidFill>
                  <a:srgbClr val="0033CC"/>
                </a:solidFill>
              </a:rPr>
              <a:t>构象改变</a:t>
            </a:r>
            <a:r>
              <a:rPr lang="zh-CN" altLang="en-US" sz="2000" dirty="0"/>
              <a:t>介导溶质分子跨膜转运；几乎存在于所有类型的生物膜上</a:t>
            </a:r>
            <a:endParaRPr lang="en-US" altLang="zh-CN" sz="2000" dirty="0"/>
          </a:p>
          <a:p>
            <a:pPr>
              <a:lnSpc>
                <a:spcPts val="4000"/>
              </a:lnSpc>
              <a:spcAft>
                <a:spcPts val="600"/>
              </a:spcAft>
            </a:pPr>
            <a:r>
              <a:rPr lang="zh-CN" altLang="en-US" sz="2000" dirty="0"/>
              <a:t>与底物（溶质）</a:t>
            </a:r>
            <a:r>
              <a:rPr lang="zh-CN" altLang="en-US" sz="2000" b="1" dirty="0">
                <a:solidFill>
                  <a:srgbClr val="0033CC"/>
                </a:solidFill>
              </a:rPr>
              <a:t>特异性结合</a:t>
            </a:r>
            <a:r>
              <a:rPr lang="zh-CN" altLang="en-US" sz="2000" dirty="0"/>
              <a:t>；具有</a:t>
            </a:r>
            <a:r>
              <a:rPr lang="zh-CN" altLang="en-US" sz="2000" b="1" dirty="0">
                <a:solidFill>
                  <a:srgbClr val="0033CC"/>
                </a:solidFill>
              </a:rPr>
              <a:t>高度选择性</a:t>
            </a:r>
            <a:r>
              <a:rPr lang="zh-CN" altLang="en-US" sz="2000" dirty="0"/>
              <a:t>；</a:t>
            </a:r>
            <a:r>
              <a:rPr lang="zh-CN" altLang="en-US" sz="2000" b="1" dirty="0">
                <a:solidFill>
                  <a:srgbClr val="0033CC"/>
                </a:solidFill>
              </a:rPr>
              <a:t>通透酶</a:t>
            </a:r>
            <a:r>
              <a:rPr lang="zh-CN" altLang="en-US" sz="2000" dirty="0"/>
              <a:t>（</a:t>
            </a:r>
            <a:r>
              <a:rPr lang="en-US" altLang="zh-CN" sz="2000" dirty="0"/>
              <a:t>permease</a:t>
            </a:r>
            <a:r>
              <a:rPr lang="zh-CN" altLang="en-US" sz="2000" dirty="0"/>
              <a:t>），具有类似于酶与底物作用的</a:t>
            </a:r>
            <a:r>
              <a:rPr lang="zh-CN" altLang="en-US" sz="2000" b="1" dirty="0">
                <a:solidFill>
                  <a:srgbClr val="0033CC"/>
                </a:solidFill>
              </a:rPr>
              <a:t>饱和动力学特征</a:t>
            </a:r>
            <a:r>
              <a:rPr lang="zh-CN" altLang="en-US" sz="2000" dirty="0"/>
              <a:t>；但对溶质不做任何共价修饰</a:t>
            </a:r>
            <a:endParaRPr lang="zh-CN" altLang="en-US" sz="2000" b="1" dirty="0">
              <a:solidFill>
                <a:srgbClr val="0033CC"/>
              </a:solidFill>
            </a:endParaRPr>
          </a:p>
        </p:txBody>
      </p:sp>
      <p:pic>
        <p:nvPicPr>
          <p:cNvPr id="10244" name="Picture 2" descr="D:\编书\细胞生物学教材编写\第4版学习指南\Chapter 5 Fig\imagepage1.JPG">
            <a:extLst>
              <a:ext uri="{FF2B5EF4-FFF2-40B4-BE49-F238E27FC236}">
                <a16:creationId xmlns:a16="http://schemas.microsoft.com/office/drawing/2014/main" id="{199B4EAE-1BDD-4200-B671-A6EB4F2C187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55561" y="3616250"/>
            <a:ext cx="6080878"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18C59F70-BCCB-4514-9406-7862DE89CF56}"/>
              </a:ext>
            </a:extLst>
          </p:cNvPr>
          <p:cNvSpPr/>
          <p:nvPr/>
        </p:nvSpPr>
        <p:spPr>
          <a:xfrm>
            <a:off x="3048000" y="6485527"/>
            <a:ext cx="6096000"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4-1 </a:t>
            </a:r>
            <a:r>
              <a:rPr lang="zh-CN" altLang="en-US" sz="1600" b="1" dirty="0">
                <a:solidFill>
                  <a:srgbClr val="0033CC"/>
                </a:solidFill>
                <a:latin typeface="Arial" panose="020B0604020202020204" pitchFamily="34" charset="0"/>
                <a:ea typeface="微软雅黑" panose="020B0503020204020204" pitchFamily="34" charset="-122"/>
              </a:rPr>
              <a:t>载体蛋白通过构象改变介导溶质（葡萄糖）协助扩散的模型</a:t>
            </a:r>
          </a:p>
        </p:txBody>
      </p:sp>
      <p:sp>
        <p:nvSpPr>
          <p:cNvPr id="3" name="标题 2">
            <a:extLst>
              <a:ext uri="{FF2B5EF4-FFF2-40B4-BE49-F238E27FC236}">
                <a16:creationId xmlns:a16="http://schemas.microsoft.com/office/drawing/2014/main" id="{0D89C374-5E68-4BD2-AF24-6C5E6D1E9DBE}"/>
              </a:ext>
            </a:extLst>
          </p:cNvPr>
          <p:cNvSpPr>
            <a:spLocks noGrp="1"/>
          </p:cNvSpPr>
          <p:nvPr>
            <p:ph type="title"/>
          </p:nvPr>
        </p:nvSpPr>
        <p:spPr/>
        <p:txBody>
          <a:bodyPr/>
          <a:lstStyle/>
          <a:p>
            <a:r>
              <a:rPr lang="zh-CN" altLang="en-US" dirty="0"/>
              <a:t>（一）载体蛋白及其功能</a:t>
            </a: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a:extLst>
              <a:ext uri="{FF2B5EF4-FFF2-40B4-BE49-F238E27FC236}">
                <a16:creationId xmlns:a16="http://schemas.microsoft.com/office/drawing/2014/main" id="{2439007A-115E-4305-8542-3E6990F11EB9}"/>
              </a:ext>
            </a:extLst>
          </p:cNvPr>
          <p:cNvSpPr>
            <a:spLocks noGrp="1"/>
          </p:cNvSpPr>
          <p:nvPr>
            <p:ph idx="1"/>
          </p:nvPr>
        </p:nvSpPr>
        <p:spPr/>
        <p:txBody>
          <a:bodyPr>
            <a:normAutofit/>
          </a:bodyPr>
          <a:lstStyle/>
          <a:p>
            <a:pPr eaLnBrk="1" hangingPunct="1">
              <a:lnSpc>
                <a:spcPct val="150000"/>
              </a:lnSpc>
            </a:pPr>
            <a:r>
              <a:rPr lang="zh-CN" altLang="en-US" sz="2000" dirty="0"/>
              <a:t>不同部位的生物膜往往含有各自功能相关的不同载体蛋白</a:t>
            </a:r>
          </a:p>
        </p:txBody>
      </p:sp>
      <p:sp>
        <p:nvSpPr>
          <p:cNvPr id="5" name="矩形 4">
            <a:extLst>
              <a:ext uri="{FF2B5EF4-FFF2-40B4-BE49-F238E27FC236}">
                <a16:creationId xmlns:a16="http://schemas.microsoft.com/office/drawing/2014/main" id="{BC1ED141-720F-4469-994B-4FEC9ACA6EFA}"/>
              </a:ext>
            </a:extLst>
          </p:cNvPr>
          <p:cNvSpPr/>
          <p:nvPr/>
        </p:nvSpPr>
        <p:spPr>
          <a:xfrm>
            <a:off x="4901602" y="2405577"/>
            <a:ext cx="2388795"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表</a:t>
            </a:r>
            <a:r>
              <a:rPr lang="en-US" altLang="zh-CN" sz="1600" b="1" dirty="0">
                <a:solidFill>
                  <a:srgbClr val="0033CC"/>
                </a:solidFill>
                <a:latin typeface="Arial" panose="020B0604020202020204" pitchFamily="34" charset="0"/>
                <a:ea typeface="微软雅黑" panose="020B0503020204020204" pitchFamily="34" charset="-122"/>
              </a:rPr>
              <a:t>4-2 </a:t>
            </a:r>
            <a:r>
              <a:rPr lang="zh-CN" altLang="en-US" sz="1600" b="1" dirty="0">
                <a:solidFill>
                  <a:srgbClr val="0033CC"/>
                </a:solidFill>
                <a:latin typeface="Arial" panose="020B0604020202020204" pitchFamily="34" charset="0"/>
                <a:ea typeface="微软雅黑" panose="020B0503020204020204" pitchFamily="34" charset="-122"/>
              </a:rPr>
              <a:t>载体蛋白的举例</a:t>
            </a:r>
          </a:p>
        </p:txBody>
      </p:sp>
      <p:sp>
        <p:nvSpPr>
          <p:cNvPr id="3" name="标题 2">
            <a:extLst>
              <a:ext uri="{FF2B5EF4-FFF2-40B4-BE49-F238E27FC236}">
                <a16:creationId xmlns:a16="http://schemas.microsoft.com/office/drawing/2014/main" id="{0FB1A382-1A02-422E-B371-B8352BDC7400}"/>
              </a:ext>
            </a:extLst>
          </p:cNvPr>
          <p:cNvSpPr>
            <a:spLocks noGrp="1"/>
          </p:cNvSpPr>
          <p:nvPr>
            <p:ph type="title"/>
          </p:nvPr>
        </p:nvSpPr>
        <p:spPr/>
        <p:txBody>
          <a:bodyPr/>
          <a:lstStyle/>
          <a:p>
            <a:r>
              <a:rPr lang="zh-CN" altLang="en-US" dirty="0"/>
              <a:t>（一）载体蛋白及其功能</a:t>
            </a:r>
          </a:p>
        </p:txBody>
      </p:sp>
      <p:pic>
        <p:nvPicPr>
          <p:cNvPr id="4" name="图片 3">
            <a:extLst>
              <a:ext uri="{FF2B5EF4-FFF2-40B4-BE49-F238E27FC236}">
                <a16:creationId xmlns:a16="http://schemas.microsoft.com/office/drawing/2014/main" id="{A73ED950-E8D6-4197-9011-75A55C9243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662" y="2922911"/>
            <a:ext cx="10942677" cy="3420000"/>
          </a:xfrm>
          <a:prstGeom prst="rect">
            <a:avLst/>
          </a:prstGeom>
        </p:spPr>
      </p:pic>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a:extLst>
              <a:ext uri="{FF2B5EF4-FFF2-40B4-BE49-F238E27FC236}">
                <a16:creationId xmlns:a16="http://schemas.microsoft.com/office/drawing/2014/main" id="{5E3E5AED-FF60-479A-895B-CEC25A7353F2}"/>
              </a:ext>
            </a:extLst>
          </p:cNvPr>
          <p:cNvSpPr>
            <a:spLocks noGrp="1"/>
          </p:cNvSpPr>
          <p:nvPr>
            <p:ph idx="1"/>
          </p:nvPr>
        </p:nvSpPr>
        <p:spPr/>
        <p:txBody>
          <a:bodyPr>
            <a:normAutofit/>
          </a:bodyPr>
          <a:lstStyle/>
          <a:p>
            <a:pPr>
              <a:spcAft>
                <a:spcPts val="1200"/>
              </a:spcAft>
            </a:pPr>
            <a:r>
              <a:rPr lang="zh-CN" altLang="en-US" sz="2000" dirty="0"/>
              <a:t>通过形成</a:t>
            </a:r>
            <a:r>
              <a:rPr lang="zh-CN" altLang="en-US" sz="2000" b="1" dirty="0">
                <a:solidFill>
                  <a:srgbClr val="0033CC"/>
                </a:solidFill>
              </a:rPr>
              <a:t>亲水性通道，</a:t>
            </a:r>
            <a:r>
              <a:rPr lang="zh-CN" altLang="en-US" sz="2000" dirty="0"/>
              <a:t>实现对特异溶质的跨膜转运</a:t>
            </a:r>
            <a:endParaRPr lang="en-US" altLang="zh-CN" sz="2000" dirty="0"/>
          </a:p>
          <a:p>
            <a:pPr>
              <a:spcAft>
                <a:spcPts val="1200"/>
              </a:spcAft>
            </a:pPr>
            <a:r>
              <a:rPr lang="en-US" altLang="zh-CN" sz="2000" dirty="0"/>
              <a:t>3 </a:t>
            </a:r>
            <a:r>
              <a:rPr lang="zh-CN" altLang="en-US" sz="2000" dirty="0"/>
              <a:t>种类型：</a:t>
            </a:r>
            <a:r>
              <a:rPr lang="zh-CN" altLang="en-US" sz="2000" b="1" dirty="0">
                <a:solidFill>
                  <a:srgbClr val="0033CC"/>
                </a:solidFill>
              </a:rPr>
              <a:t>离子通道（</a:t>
            </a:r>
            <a:r>
              <a:rPr lang="en-US" altLang="zh-CN" sz="2000" b="1" dirty="0">
                <a:solidFill>
                  <a:srgbClr val="0033CC"/>
                </a:solidFill>
              </a:rPr>
              <a:t>ion channel</a:t>
            </a:r>
            <a:r>
              <a:rPr lang="zh-CN" altLang="en-US" sz="2000" b="1" dirty="0">
                <a:solidFill>
                  <a:srgbClr val="0033CC"/>
                </a:solidFill>
              </a:rPr>
              <a:t>）</a:t>
            </a:r>
            <a:r>
              <a:rPr lang="zh-CN" altLang="en-US" sz="2000" dirty="0"/>
              <a:t>、</a:t>
            </a:r>
            <a:r>
              <a:rPr lang="zh-CN" altLang="en-US" sz="2000" b="1" dirty="0">
                <a:solidFill>
                  <a:srgbClr val="0033CC"/>
                </a:solidFill>
              </a:rPr>
              <a:t>孔蛋白（</a:t>
            </a:r>
            <a:r>
              <a:rPr lang="en-US" altLang="zh-CN" sz="2000" b="1" dirty="0">
                <a:solidFill>
                  <a:srgbClr val="0033CC"/>
                </a:solidFill>
              </a:rPr>
              <a:t>porin</a:t>
            </a:r>
            <a:r>
              <a:rPr lang="zh-CN" altLang="en-US" sz="2000" b="1" dirty="0">
                <a:solidFill>
                  <a:srgbClr val="0033CC"/>
                </a:solidFill>
              </a:rPr>
              <a:t>）</a:t>
            </a:r>
            <a:r>
              <a:rPr lang="zh-CN" altLang="en-US" sz="2000" dirty="0"/>
              <a:t>以及</a:t>
            </a:r>
            <a:r>
              <a:rPr lang="zh-CN" altLang="en-US" sz="2000" b="1" dirty="0">
                <a:solidFill>
                  <a:srgbClr val="0033CC"/>
                </a:solidFill>
              </a:rPr>
              <a:t>水孔蛋白（</a:t>
            </a:r>
            <a:r>
              <a:rPr lang="en-US" altLang="zh-CN" sz="2000" b="1" dirty="0">
                <a:solidFill>
                  <a:srgbClr val="0033CC"/>
                </a:solidFill>
              </a:rPr>
              <a:t>aquaporin</a:t>
            </a:r>
            <a:r>
              <a:rPr lang="zh-CN" altLang="en-US" sz="2000" b="1" dirty="0">
                <a:solidFill>
                  <a:srgbClr val="0033CC"/>
                </a:solidFill>
              </a:rPr>
              <a:t>，</a:t>
            </a:r>
            <a:r>
              <a:rPr lang="en-US" altLang="zh-CN" sz="2000" b="1" dirty="0">
                <a:solidFill>
                  <a:srgbClr val="0033CC"/>
                </a:solidFill>
              </a:rPr>
              <a:t>AQP</a:t>
            </a:r>
            <a:r>
              <a:rPr lang="zh-CN" altLang="en-US" sz="2000" b="1" dirty="0">
                <a:solidFill>
                  <a:srgbClr val="0033CC"/>
                </a:solidFill>
              </a:rPr>
              <a:t>）</a:t>
            </a:r>
            <a:endParaRPr lang="en-US" altLang="zh-CN" sz="2000" b="1" dirty="0">
              <a:solidFill>
                <a:srgbClr val="0033CC"/>
              </a:solidFill>
            </a:endParaRPr>
          </a:p>
          <a:p>
            <a:pPr>
              <a:spcAft>
                <a:spcPts val="1200"/>
              </a:spcAft>
            </a:pPr>
            <a:r>
              <a:rPr lang="zh-CN" altLang="en-US" sz="2000" dirty="0"/>
              <a:t>大多数通道蛋白都是离子通道；</a:t>
            </a:r>
            <a:r>
              <a:rPr lang="zh-CN" altLang="en-US" sz="2000" b="1" dirty="0">
                <a:solidFill>
                  <a:srgbClr val="0033CC"/>
                </a:solidFill>
              </a:rPr>
              <a:t>离子通道蛋白通常形成选择性和门控性跨膜通道</a:t>
            </a:r>
            <a:r>
              <a:rPr lang="zh-CN" altLang="en-US" sz="2000" dirty="0"/>
              <a:t>；对离子的选择性取决于通道的直径、形状以及通道内带电荷氨基酸的分布</a:t>
            </a:r>
          </a:p>
        </p:txBody>
      </p:sp>
      <p:grpSp>
        <p:nvGrpSpPr>
          <p:cNvPr id="12292" name="组合 2">
            <a:extLst>
              <a:ext uri="{FF2B5EF4-FFF2-40B4-BE49-F238E27FC236}">
                <a16:creationId xmlns:a16="http://schemas.microsoft.com/office/drawing/2014/main" id="{85910103-7C8A-4438-AA87-F5FF89569573}"/>
              </a:ext>
            </a:extLst>
          </p:cNvPr>
          <p:cNvGrpSpPr>
            <a:grpSpLocks/>
          </p:cNvGrpSpPr>
          <p:nvPr/>
        </p:nvGrpSpPr>
        <p:grpSpPr bwMode="auto">
          <a:xfrm>
            <a:off x="1201744" y="3335676"/>
            <a:ext cx="9788512" cy="3004799"/>
            <a:chOff x="-245258" y="3114584"/>
            <a:chExt cx="9787747" cy="3004775"/>
          </a:xfrm>
        </p:grpSpPr>
        <p:pic>
          <p:nvPicPr>
            <p:cNvPr id="12296" name="图片 2" descr="chempub1high.jpg">
              <a:extLst>
                <a:ext uri="{FF2B5EF4-FFF2-40B4-BE49-F238E27FC236}">
                  <a16:creationId xmlns:a16="http://schemas.microsoft.com/office/drawing/2014/main" id="{79E1CF72-2706-4887-8411-632D6B7ED2B8}"/>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5258" y="3239359"/>
              <a:ext cx="4943017"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图片 1">
              <a:extLst>
                <a:ext uri="{FF2B5EF4-FFF2-40B4-BE49-F238E27FC236}">
                  <a16:creationId xmlns:a16="http://schemas.microsoft.com/office/drawing/2014/main" id="{83DB4528-0CF3-41EC-B7A5-40386BFEF407}"/>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66668" y="3114584"/>
              <a:ext cx="3575821"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293" name="矩形 4">
            <a:extLst>
              <a:ext uri="{FF2B5EF4-FFF2-40B4-BE49-F238E27FC236}">
                <a16:creationId xmlns:a16="http://schemas.microsoft.com/office/drawing/2014/main" id="{B4C1C6AF-880E-4621-9433-BD4D3953E8AC}"/>
              </a:ext>
            </a:extLst>
          </p:cNvPr>
          <p:cNvSpPr>
            <a:spLocks noChangeArrowheads="1"/>
          </p:cNvSpPr>
          <p:nvPr/>
        </p:nvSpPr>
        <p:spPr bwMode="auto">
          <a:xfrm>
            <a:off x="6304136" y="6015465"/>
            <a:ext cx="5424074"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algn="ctr">
              <a:spcBef>
                <a:spcPct val="0"/>
              </a:spcBef>
              <a:buNone/>
            </a:pPr>
            <a:r>
              <a:rPr lang="zh-CN" altLang="en-US" sz="1800" b="1" dirty="0">
                <a:solidFill>
                  <a:srgbClr val="0033CC"/>
                </a:solidFill>
                <a:latin typeface="微软雅黑" panose="020B0503020204020204" pitchFamily="34" charset="-122"/>
                <a:ea typeface="微软雅黑" panose="020B0503020204020204" pitchFamily="34" charset="-122"/>
              </a:rPr>
              <a:t>孔蛋白</a:t>
            </a:r>
            <a:endParaRPr lang="en-US" altLang="zh-CN" sz="1800" b="1" dirty="0">
              <a:solidFill>
                <a:srgbClr val="0033CC"/>
              </a:solidFill>
              <a:latin typeface="微软雅黑" panose="020B0503020204020204" pitchFamily="34" charset="-122"/>
              <a:ea typeface="微软雅黑" panose="020B0503020204020204" pitchFamily="34" charset="-122"/>
            </a:endParaRPr>
          </a:p>
          <a:p>
            <a:pPr algn="ctr">
              <a:spcBef>
                <a:spcPct val="0"/>
              </a:spcBef>
              <a:buNone/>
            </a:pPr>
            <a:r>
              <a:rPr lang="zh-CN" altLang="en-US" sz="1400" dirty="0">
                <a:latin typeface="微软雅黑" panose="020B0503020204020204" pitchFamily="34" charset="-122"/>
                <a:ea typeface="微软雅黑" panose="020B0503020204020204" pitchFamily="34" charset="-122"/>
              </a:rPr>
              <a:t>（存在于革兰氏阴性细菌的外膜以及线粒体</a:t>
            </a:r>
          </a:p>
          <a:p>
            <a:pPr algn="ctr">
              <a:spcBef>
                <a:spcPct val="0"/>
              </a:spcBef>
              <a:buNone/>
            </a:pPr>
            <a:r>
              <a:rPr lang="zh-CN" altLang="en-US" sz="1400" dirty="0">
                <a:latin typeface="微软雅黑" panose="020B0503020204020204" pitchFamily="34" charset="-122"/>
                <a:ea typeface="微软雅黑" panose="020B0503020204020204" pitchFamily="34" charset="-122"/>
              </a:rPr>
              <a:t>和叶绿体的外膜上）</a:t>
            </a:r>
          </a:p>
        </p:txBody>
      </p:sp>
      <p:sp>
        <p:nvSpPr>
          <p:cNvPr id="12294" name="矩形 7">
            <a:extLst>
              <a:ext uri="{FF2B5EF4-FFF2-40B4-BE49-F238E27FC236}">
                <a16:creationId xmlns:a16="http://schemas.microsoft.com/office/drawing/2014/main" id="{6A25AA47-46EB-47C8-97CB-08C7C2DEE67C}"/>
              </a:ext>
            </a:extLst>
          </p:cNvPr>
          <p:cNvSpPr>
            <a:spLocks noChangeArrowheads="1"/>
          </p:cNvSpPr>
          <p:nvPr/>
        </p:nvSpPr>
        <p:spPr bwMode="auto">
          <a:xfrm>
            <a:off x="1462089" y="5634615"/>
            <a:ext cx="1114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800" b="1" dirty="0">
                <a:solidFill>
                  <a:srgbClr val="0033CC"/>
                </a:solidFill>
                <a:latin typeface="微软雅黑" panose="020B0503020204020204" pitchFamily="34" charset="-122"/>
                <a:ea typeface="微软雅黑" panose="020B0503020204020204" pitchFamily="34" charset="-122"/>
              </a:rPr>
              <a:t>水孔蛋白</a:t>
            </a:r>
            <a:endParaRPr lang="zh-CN" altLang="en-US" sz="1800" dirty="0">
              <a:latin typeface="微软雅黑" panose="020B0503020204020204" pitchFamily="34" charset="-122"/>
              <a:ea typeface="微软雅黑" panose="020B0503020204020204" pitchFamily="34" charset="-122"/>
            </a:endParaRPr>
          </a:p>
        </p:txBody>
      </p:sp>
      <p:sp>
        <p:nvSpPr>
          <p:cNvPr id="12295" name="矩形 8">
            <a:extLst>
              <a:ext uri="{FF2B5EF4-FFF2-40B4-BE49-F238E27FC236}">
                <a16:creationId xmlns:a16="http://schemas.microsoft.com/office/drawing/2014/main" id="{4DE1DC3A-9031-450F-8319-0ECFFB26F171}"/>
              </a:ext>
            </a:extLst>
          </p:cNvPr>
          <p:cNvSpPr>
            <a:spLocks noChangeArrowheads="1"/>
          </p:cNvSpPr>
          <p:nvPr/>
        </p:nvSpPr>
        <p:spPr bwMode="auto">
          <a:xfrm>
            <a:off x="4767812" y="5636202"/>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800" b="1" dirty="0">
                <a:solidFill>
                  <a:srgbClr val="0033CC"/>
                </a:solidFill>
                <a:latin typeface="微软雅黑" panose="020B0503020204020204" pitchFamily="34" charset="-122"/>
                <a:ea typeface="微软雅黑" panose="020B0503020204020204" pitchFamily="34" charset="-122"/>
              </a:rPr>
              <a:t>离子通道</a:t>
            </a:r>
          </a:p>
        </p:txBody>
      </p:sp>
      <p:sp>
        <p:nvSpPr>
          <p:cNvPr id="3" name="标题 2">
            <a:extLst>
              <a:ext uri="{FF2B5EF4-FFF2-40B4-BE49-F238E27FC236}">
                <a16:creationId xmlns:a16="http://schemas.microsoft.com/office/drawing/2014/main" id="{855816BF-F8A1-4E5B-954A-2C666CA3C483}"/>
              </a:ext>
            </a:extLst>
          </p:cNvPr>
          <p:cNvSpPr>
            <a:spLocks noGrp="1"/>
          </p:cNvSpPr>
          <p:nvPr>
            <p:ph type="title"/>
          </p:nvPr>
        </p:nvSpPr>
        <p:spPr/>
        <p:txBody>
          <a:bodyPr/>
          <a:lstStyle/>
          <a:p>
            <a:r>
              <a:rPr lang="zh-CN" altLang="en-US" dirty="0"/>
              <a:t>（二）通道蛋白及其功能</a:t>
            </a:r>
          </a:p>
        </p:txBody>
      </p:sp>
    </p:spTree>
  </p:cSld>
  <p:clrMapOvr>
    <a:masterClrMapping/>
  </p:clrMapOvr>
  <p:transition spd="slow">
    <p:wipe dir="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2168</TotalTime>
  <Words>5320</Words>
  <Application>Microsoft Office PowerPoint</Application>
  <PresentationFormat>宽屏</PresentationFormat>
  <Paragraphs>334</Paragraphs>
  <Slides>66</Slides>
  <Notes>29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66</vt:i4>
      </vt:variant>
    </vt:vector>
  </HeadingPairs>
  <TitlesOfParts>
    <vt:vector size="79" baseType="lpstr">
      <vt:lpstr>等线</vt:lpstr>
      <vt:lpstr>黑体</vt:lpstr>
      <vt:lpstr>华文彩云</vt:lpstr>
      <vt:lpstr>华文琥珀</vt:lpstr>
      <vt:lpstr>隶书</vt:lpstr>
      <vt:lpstr>微软雅黑</vt:lpstr>
      <vt:lpstr>Arial</vt:lpstr>
      <vt:lpstr>Calibri</vt:lpstr>
      <vt:lpstr>Symbol</vt:lpstr>
      <vt:lpstr>Times New Roman</vt:lpstr>
      <vt:lpstr>Wingdings</vt:lpstr>
      <vt:lpstr>Wingdings 2</vt:lpstr>
      <vt:lpstr>Office 主题​​</vt:lpstr>
      <vt:lpstr>PowerPoint 演示文稿</vt:lpstr>
      <vt:lpstr>Transport Processes Within a Composite Eukaryotic Cell</vt:lpstr>
      <vt:lpstr>PowerPoint 演示文稿</vt:lpstr>
      <vt:lpstr>PowerPoint 演示文稿</vt:lpstr>
      <vt:lpstr>一、膜转运蛋白（membrane transport protein）</vt:lpstr>
      <vt:lpstr>一、膜转运蛋白（membrane transport protein）</vt:lpstr>
      <vt:lpstr>（一）载体蛋白及其功能</vt:lpstr>
      <vt:lpstr>（一）载体蛋白及其功能</vt:lpstr>
      <vt:lpstr>（二）通道蛋白及其功能</vt:lpstr>
      <vt:lpstr>离子通道的2个显著特征及其类型</vt:lpstr>
      <vt:lpstr>1）配体门控通道——烟碱型乙酰胆碱受体</vt:lpstr>
      <vt:lpstr>重症肌无力 Myasthenia Gravis</vt:lpstr>
      <vt:lpstr>2）电压门控通道</vt:lpstr>
      <vt:lpstr>3）应力激活通道——内耳听毛细胞</vt:lpstr>
      <vt:lpstr>二、小分子及离子的跨膜运输类型</vt:lpstr>
      <vt:lpstr>（一）简单扩散 (simple diffusion)</vt:lpstr>
      <vt:lpstr>（二）协助扩散（facillitated diffusion）</vt:lpstr>
      <vt:lpstr>1. 葡萄糖转运蛋白（glucose transporter，GLUT）</vt:lpstr>
      <vt:lpstr>颜宁：看清葡萄糖进入人体那扇“门” </vt:lpstr>
      <vt:lpstr>2. 水孔蛋白：水分子的跨膜通道</vt:lpstr>
      <vt:lpstr>2. 水孔蛋白：水分子的跨膜通道</vt:lpstr>
      <vt:lpstr>The Nobel Prize in Chemistry 2003</vt:lpstr>
      <vt:lpstr>（三）主动运输(active transport)</vt:lpstr>
      <vt:lpstr>1. ATP驱动泵（ATP-driven pump）</vt:lpstr>
      <vt:lpstr>2. 协同转运蛋白（cotransporter）或偶联转运蛋白（coupled transporter）</vt:lpstr>
      <vt:lpstr>协同转运——小肠上皮细胞吸收葡萄糖</vt:lpstr>
      <vt:lpstr>3. 光驱动泵（light-driven pump）</vt:lpstr>
      <vt:lpstr>PowerPoint 演示文稿</vt:lpstr>
      <vt:lpstr>ATP 驱动泵</vt:lpstr>
      <vt:lpstr>一、P 型泵 (P-type pump)</vt:lpstr>
      <vt:lpstr>（一）Na+-K+ 泵（Na+-K+ pump）， 又称Na+-K+ ATPase</vt:lpstr>
      <vt:lpstr>1. Na+-K+ 泵结构与转运机制</vt:lpstr>
      <vt:lpstr>2. Na+-K+ 泵主要生理功能</vt:lpstr>
      <vt:lpstr>2. Na+-K+ 泵主要生理功能</vt:lpstr>
      <vt:lpstr>（二）Ca2+ 泵（Ca2+ pump）及其他 P 型泵</vt:lpstr>
      <vt:lpstr>1. Ca2+ 泵的结构与功能</vt:lpstr>
      <vt:lpstr>2. P 型 H+ 泵（H+ pump）</vt:lpstr>
      <vt:lpstr>动物细胞、植物细胞主动运输比较</vt:lpstr>
      <vt:lpstr>二、V型质子泵(V-type proton pump)和 F型质子泵(F-type proton pump)</vt:lpstr>
      <vt:lpstr>二、V 型质子泵和F 型质子泵</vt:lpstr>
      <vt:lpstr>三、ABC 超家族（ABC superfamily）</vt:lpstr>
      <vt:lpstr>（一）ABC转运蛋白的结构与工作模式</vt:lpstr>
      <vt:lpstr>（二）ABC 转运蛋白与疾病</vt:lpstr>
      <vt:lpstr>四、离子跨膜转运与膜电位</vt:lpstr>
      <vt:lpstr>PowerPoint 演示文稿</vt:lpstr>
      <vt:lpstr>PowerPoint 演示文稿</vt:lpstr>
      <vt:lpstr>PowerPoint 演示文稿</vt:lpstr>
      <vt:lpstr>胞吞作用（endocytosis）和胞吐作用（exocytosis）</vt:lpstr>
      <vt:lpstr>一、胞吞作用的类型</vt:lpstr>
      <vt:lpstr>（一） 吞噬作用（phagocytosis）</vt:lpstr>
      <vt:lpstr>（二）胞饮作用（pinocytosis）</vt:lpstr>
      <vt:lpstr>1. 网格蛋白依赖的胞吞作用</vt:lpstr>
      <vt:lpstr>（1）网格蛋白包被膜泡（clathrin-coated vesicle）的形成</vt:lpstr>
      <vt:lpstr>（2）脱包被膜泡与胞内体的融合</vt:lpstr>
      <vt:lpstr>Endocytic pathway for internalizing low-density lipoprotein (LDL)</vt:lpstr>
      <vt:lpstr>受体介导的胞吞作用（receptor mediated endocytosis）</vt:lpstr>
      <vt:lpstr>细胞膜上LDL受体缺陷示意图 </vt:lpstr>
      <vt:lpstr>（3）受体的分选途径</vt:lpstr>
      <vt:lpstr>载铁蛋白与受体一起再循环</vt:lpstr>
      <vt:lpstr>2. 其他类型的胞饮作用</vt:lpstr>
      <vt:lpstr>胞膜窖依赖的胞吞作用</vt:lpstr>
      <vt:lpstr>二、胞吞作用与细胞信号转导</vt:lpstr>
      <vt:lpstr>（一）胞吞作用对信号转导的下调</vt:lpstr>
      <vt:lpstr>（二）胞吞作用对信号转导的激活</vt:lpstr>
      <vt:lpstr>三、胞吐作用(exocytosis)</vt:lpstr>
      <vt:lpstr>PowerPoint 演示文稿</vt:lpstr>
    </vt:vector>
  </TitlesOfParts>
  <Company>hbnubio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第04章 物质的跨膜运输</dc:title>
  <dc:subject>细胞生物学(第5版）</dc:subject>
  <dc:creator>wangwd</dc:creator>
  <cp:lastModifiedBy>Zhang Yu</cp:lastModifiedBy>
  <cp:revision>171</cp:revision>
  <dcterms:created xsi:type="dcterms:W3CDTF">2018-05-05T03:53:28Z</dcterms:created>
  <dcterms:modified xsi:type="dcterms:W3CDTF">2023-03-17T03:33:30Z</dcterms:modified>
</cp:coreProperties>
</file>